
<file path=[Content_Types].xml><?xml version="1.0" encoding="utf-8"?>
<Types xmlns="http://schemas.openxmlformats.org/package/2006/content-types">
  <Default Extension="png" ContentType="image/png"/>
  <Default Extension="pdf" ContentType="application/pd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3"/>
  </p:notesMasterIdLst>
  <p:sldIdLst>
    <p:sldId id="257" r:id="rId2"/>
    <p:sldId id="258" r:id="rId3"/>
    <p:sldId id="259" r:id="rId4"/>
    <p:sldId id="260" r:id="rId5"/>
    <p:sldId id="263" r:id="rId6"/>
    <p:sldId id="268" r:id="rId7"/>
    <p:sldId id="270" r:id="rId8"/>
    <p:sldId id="284" r:id="rId9"/>
    <p:sldId id="271" r:id="rId10"/>
    <p:sldId id="264" r:id="rId11"/>
    <p:sldId id="273" r:id="rId12"/>
    <p:sldId id="274" r:id="rId13"/>
    <p:sldId id="280" r:id="rId14"/>
    <p:sldId id="276" r:id="rId15"/>
    <p:sldId id="277" r:id="rId16"/>
    <p:sldId id="279" r:id="rId17"/>
    <p:sldId id="265" r:id="rId18"/>
    <p:sldId id="287" r:id="rId19"/>
    <p:sldId id="281" r:id="rId20"/>
    <p:sldId id="302" r:id="rId21"/>
    <p:sldId id="282" r:id="rId22"/>
    <p:sldId id="283" r:id="rId23"/>
    <p:sldId id="288" r:id="rId24"/>
    <p:sldId id="286" r:id="rId25"/>
    <p:sldId id="266" r:id="rId26"/>
    <p:sldId id="290" r:id="rId27"/>
    <p:sldId id="292" r:id="rId28"/>
    <p:sldId id="301" r:id="rId29"/>
    <p:sldId id="297" r:id="rId30"/>
    <p:sldId id="300" r:id="rId31"/>
    <p:sldId id="294" r:id="rId32"/>
    <p:sldId id="295" r:id="rId33"/>
    <p:sldId id="307" r:id="rId34"/>
    <p:sldId id="308" r:id="rId35"/>
    <p:sldId id="267" r:id="rId36"/>
    <p:sldId id="303" r:id="rId37"/>
    <p:sldId id="291" r:id="rId38"/>
    <p:sldId id="304" r:id="rId39"/>
    <p:sldId id="305" r:id="rId40"/>
    <p:sldId id="306" r:id="rId41"/>
    <p:sldId id="309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8" autoAdjust="0"/>
    <p:restoredTop sz="94660"/>
  </p:normalViewPr>
  <p:slideViewPr>
    <p:cSldViewPr snapToGrid="0">
      <p:cViewPr>
        <p:scale>
          <a:sx n="66" d="100"/>
          <a:sy n="66" d="100"/>
        </p:scale>
        <p:origin x="1320" y="4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DA34BA-77CD-4796-A28C-AA982B4698CC}" type="datetimeFigureOut">
              <a:rPr lang="en-CA" smtClean="0"/>
              <a:pPr/>
              <a:t>2021-07-23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72A9F3-A30D-44D1-8C6F-41B67B9929E7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219106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This main screen defaults to the most</a:t>
            </a:r>
            <a:r>
              <a:rPr lang="en-CA" baseline="0" dirty="0" smtClean="0"/>
              <a:t> recent PSES results year and compares to the last year prior to current. </a:t>
            </a:r>
          </a:p>
          <a:p>
            <a:endParaRPr lang="en-CA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DA7A99-E33A-4176-9E2E-EF88F1408D40}" type="slidenum">
              <a:rPr lang="en-CA" smtClean="0"/>
              <a:pPr/>
              <a:t>11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70245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72A9F3-A30D-44D1-8C6F-41B67B9929E7}" type="slidenum">
              <a:rPr lang="en-CA" smtClean="0"/>
              <a:pPr/>
              <a:t>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031134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This main screen defaults to the most</a:t>
            </a:r>
            <a:r>
              <a:rPr lang="en-CA" baseline="0" dirty="0" smtClean="0"/>
              <a:t> recent PSES results year and compares to the last year prior to current. </a:t>
            </a:r>
          </a:p>
          <a:p>
            <a:endParaRPr lang="en-CA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0DA7A99-E33A-4176-9E2E-EF88F1408D40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CA" sz="1200" b="0" i="0" u="none" strike="noStrike" kern="120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599195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This main screen defaults to the most</a:t>
            </a:r>
            <a:r>
              <a:rPr lang="en-CA" baseline="0" dirty="0" smtClean="0"/>
              <a:t> recent PSES results year and compares to the last year prior to current. </a:t>
            </a:r>
          </a:p>
          <a:p>
            <a:endParaRPr lang="en-CA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0DA7A99-E33A-4176-9E2E-EF88F1408D40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CA" sz="1200" b="0" i="0" u="none" strike="noStrike" kern="120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453884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72A9F3-A30D-44D1-8C6F-41B67B9929E7}" type="slidenum">
              <a:rPr lang="en-CA" smtClean="0"/>
              <a:pPr/>
              <a:t>33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417965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0DA7A99-E33A-4176-9E2E-EF88F1408D40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CA" sz="1200" b="0" i="0" u="none" strike="noStrike" kern="120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254774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2C98A-A2EF-40A9-AF21-1977A4EC117A}" type="datetimeFigureOut">
              <a:rPr lang="en-CA" smtClean="0"/>
              <a:pPr/>
              <a:t>2021-07-23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F503-EF40-4AE5-8D12-8779C23795FF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823848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2C98A-A2EF-40A9-AF21-1977A4EC117A}" type="datetimeFigureOut">
              <a:rPr lang="en-CA" smtClean="0"/>
              <a:pPr/>
              <a:t>2021-07-23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F503-EF40-4AE5-8D12-8779C23795FF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771253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2C98A-A2EF-40A9-AF21-1977A4EC117A}" type="datetimeFigureOut">
              <a:rPr lang="en-CA" smtClean="0"/>
              <a:pPr/>
              <a:t>2021-07-23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F503-EF40-4AE5-8D12-8779C23795FF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106412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2C98A-A2EF-40A9-AF21-1977A4EC117A}" type="datetimeFigureOut">
              <a:rPr lang="en-CA" smtClean="0"/>
              <a:pPr/>
              <a:t>2021-07-23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F503-EF40-4AE5-8D12-8779C23795FF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836048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2C98A-A2EF-40A9-AF21-1977A4EC117A}" type="datetimeFigureOut">
              <a:rPr lang="en-CA" smtClean="0"/>
              <a:pPr/>
              <a:t>2021-07-23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F503-EF40-4AE5-8D12-8779C23795FF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998432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2C98A-A2EF-40A9-AF21-1977A4EC117A}" type="datetimeFigureOut">
              <a:rPr lang="en-CA" smtClean="0"/>
              <a:pPr/>
              <a:t>2021-07-23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F503-EF40-4AE5-8D12-8779C23795FF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845240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2C98A-A2EF-40A9-AF21-1977A4EC117A}" type="datetimeFigureOut">
              <a:rPr lang="en-CA" smtClean="0"/>
              <a:pPr/>
              <a:t>2021-07-23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F503-EF40-4AE5-8D12-8779C23795FF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025272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2C98A-A2EF-40A9-AF21-1977A4EC117A}" type="datetimeFigureOut">
              <a:rPr lang="en-CA" smtClean="0"/>
              <a:pPr/>
              <a:t>2021-07-23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F503-EF40-4AE5-8D12-8779C23795FF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921169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2C98A-A2EF-40A9-AF21-1977A4EC117A}" type="datetimeFigureOut">
              <a:rPr lang="en-CA" smtClean="0"/>
              <a:pPr/>
              <a:t>2021-07-23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F503-EF40-4AE5-8D12-8779C23795FF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201291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2C98A-A2EF-40A9-AF21-1977A4EC117A}" type="datetimeFigureOut">
              <a:rPr lang="en-CA" smtClean="0"/>
              <a:pPr/>
              <a:t>2021-07-23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F503-EF40-4AE5-8D12-8779C23795FF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43555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2C98A-A2EF-40A9-AF21-1977A4EC117A}" type="datetimeFigureOut">
              <a:rPr lang="en-CA" smtClean="0"/>
              <a:pPr/>
              <a:t>2021-07-23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F503-EF40-4AE5-8D12-8779C23795FF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183860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72C98A-A2EF-40A9-AF21-1977A4EC117A}" type="datetimeFigureOut">
              <a:rPr lang="en-CA" smtClean="0"/>
              <a:pPr/>
              <a:t>2021-07-23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3FF503-EF40-4AE5-8D12-8779C23795FF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19780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6.pdf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0.pdf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df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9.pdf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8.pdf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10" Type="http://schemas.openxmlformats.org/officeDocument/2006/relationships/image" Target="../media/image51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61.pdf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68.pd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df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"/>
            <a:ext cx="122340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9846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rtboard 4.pdf"/>
          <p:cNvPicPr>
            <a:picLocks noChangeAspect="1"/>
          </p:cNvPicPr>
          <p:nvPr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2"/>
              <a:stretch>
                <a:fillRect/>
              </a:stretch>
            </p:blipFill>
          </mc:Choice>
          <mc:Fallback>
            <p:blipFill>
              <a:blip r:embed="rId3"/>
              <a:stretch>
                <a:fillRect/>
              </a:stretch>
            </p:blipFill>
          </mc:Fallback>
        </mc:AlternateContent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7932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/>
          <p:cNvSpPr/>
          <p:nvPr/>
        </p:nvSpPr>
        <p:spPr>
          <a:xfrm>
            <a:off x="198249" y="3924968"/>
            <a:ext cx="1339487" cy="158675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Rectangle 3"/>
          <p:cNvSpPr/>
          <p:nvPr/>
        </p:nvSpPr>
        <p:spPr>
          <a:xfrm>
            <a:off x="1774973" y="0"/>
            <a:ext cx="8588520" cy="674537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6" name="Straight Connector 5"/>
          <p:cNvCxnSpPr/>
          <p:nvPr/>
        </p:nvCxnSpPr>
        <p:spPr>
          <a:xfrm>
            <a:off x="3528279" y="234230"/>
            <a:ext cx="13574" cy="64137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127585" y="769376"/>
            <a:ext cx="13217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200" b="1" dirty="0" smtClean="0"/>
              <a:t>PSES Results Visualization Tool  </a:t>
            </a:r>
            <a:endParaRPr lang="en-CA" sz="12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2025161" y="2547227"/>
            <a:ext cx="1321723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 smtClean="0"/>
              <a:t>Menu</a:t>
            </a:r>
          </a:p>
          <a:p>
            <a:endParaRPr lang="en-CA" sz="11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sz="1100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Survey Results Analysis </a:t>
            </a:r>
          </a:p>
          <a:p>
            <a:endParaRPr lang="en-CA" sz="11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sz="1100" dirty="0" smtClean="0"/>
              <a:t>Question Detail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CA" sz="11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sz="1100" dirty="0" smtClean="0"/>
              <a:t>Comet Chart</a:t>
            </a:r>
          </a:p>
          <a:p>
            <a:endParaRPr lang="en-CA" sz="11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sz="1100" dirty="0" smtClean="0"/>
              <a:t>Comparison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312341" y="974516"/>
            <a:ext cx="13466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200" b="1" dirty="0" smtClean="0">
                <a:solidFill>
                  <a:schemeClr val="tx2">
                    <a:lumMod val="75000"/>
                  </a:schemeClr>
                </a:solidFill>
              </a:rPr>
              <a:t>Overall Score</a:t>
            </a:r>
            <a:endParaRPr lang="en-CA" sz="12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402456" y="211053"/>
            <a:ext cx="5453149" cy="369332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CA" b="1" dirty="0" smtClean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Survey Results Analysis</a:t>
            </a:r>
            <a:endParaRPr lang="en-CA" b="1" dirty="0"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284847" y="642989"/>
            <a:ext cx="2044932" cy="26161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CA" sz="1050" dirty="0" smtClean="0"/>
              <a:t>Filter 1: Agency &gt; Directorate</a:t>
            </a:r>
            <a:endParaRPr lang="en-CA" sz="105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3451" y="1186946"/>
            <a:ext cx="1219200" cy="14859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4551333" y="1558245"/>
            <a:ext cx="8686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 smtClean="0"/>
              <a:t>86%</a:t>
            </a:r>
            <a:endParaRPr lang="en-CA" sz="2800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5733" y="4055404"/>
            <a:ext cx="3189663" cy="240480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2825" y="2580434"/>
            <a:ext cx="781050" cy="295275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3818016" y="4159576"/>
            <a:ext cx="20722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200" b="1" dirty="0" smtClean="0">
                <a:solidFill>
                  <a:schemeClr val="tx2">
                    <a:lumMod val="75000"/>
                  </a:schemeClr>
                </a:solidFill>
              </a:rPr>
              <a:t>Score by Survey Category</a:t>
            </a:r>
            <a:endParaRPr lang="en-CA" sz="12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996953" y="4505910"/>
            <a:ext cx="20722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00" i="1" dirty="0" smtClean="0"/>
              <a:t>(*) drill through capability to Question Detail Report </a:t>
            </a:r>
            <a:endParaRPr lang="en-CA" sz="1000" i="1" dirty="0"/>
          </a:p>
        </p:txBody>
      </p:sp>
      <p:sp>
        <p:nvSpPr>
          <p:cNvPr id="22" name="TextBox 21"/>
          <p:cNvSpPr txBox="1"/>
          <p:nvPr/>
        </p:nvSpPr>
        <p:spPr>
          <a:xfrm>
            <a:off x="6712052" y="4259742"/>
            <a:ext cx="12192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50" dirty="0" smtClean="0"/>
              <a:t>My Job</a:t>
            </a:r>
            <a:endParaRPr lang="en-CA" sz="1050" dirty="0"/>
          </a:p>
        </p:txBody>
      </p:sp>
      <p:sp>
        <p:nvSpPr>
          <p:cNvPr id="23" name="TextBox 22"/>
          <p:cNvSpPr txBox="1"/>
          <p:nvPr/>
        </p:nvSpPr>
        <p:spPr>
          <a:xfrm>
            <a:off x="6712051" y="4741375"/>
            <a:ext cx="12192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50" dirty="0" smtClean="0"/>
              <a:t>My Work Unit</a:t>
            </a:r>
            <a:endParaRPr lang="en-CA" sz="1050" dirty="0"/>
          </a:p>
        </p:txBody>
      </p:sp>
      <p:sp>
        <p:nvSpPr>
          <p:cNvPr id="24" name="TextBox 23"/>
          <p:cNvSpPr txBox="1"/>
          <p:nvPr/>
        </p:nvSpPr>
        <p:spPr>
          <a:xfrm>
            <a:off x="6712049" y="5257807"/>
            <a:ext cx="167766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50" dirty="0" smtClean="0"/>
              <a:t>My Immediate Supervisor</a:t>
            </a:r>
            <a:endParaRPr lang="en-CA" sz="1050" dirty="0"/>
          </a:p>
        </p:txBody>
      </p:sp>
      <p:sp>
        <p:nvSpPr>
          <p:cNvPr id="25" name="TextBox 24"/>
          <p:cNvSpPr txBox="1"/>
          <p:nvPr/>
        </p:nvSpPr>
        <p:spPr>
          <a:xfrm>
            <a:off x="6712050" y="5766543"/>
            <a:ext cx="167766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50" dirty="0" smtClean="0"/>
              <a:t>Senior Management</a:t>
            </a:r>
            <a:endParaRPr lang="en-CA" sz="1050" dirty="0"/>
          </a:p>
        </p:txBody>
      </p:sp>
      <p:sp>
        <p:nvSpPr>
          <p:cNvPr id="26" name="TextBox 25"/>
          <p:cNvSpPr txBox="1"/>
          <p:nvPr/>
        </p:nvSpPr>
        <p:spPr>
          <a:xfrm>
            <a:off x="6712049" y="6232491"/>
            <a:ext cx="167766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50" dirty="0" smtClean="0"/>
              <a:t>My Organization (Department or Agency)</a:t>
            </a:r>
            <a:endParaRPr lang="en-CA" sz="1050" dirty="0"/>
          </a:p>
        </p:txBody>
      </p:sp>
      <p:sp>
        <p:nvSpPr>
          <p:cNvPr id="28" name="TextBox 27"/>
          <p:cNvSpPr txBox="1"/>
          <p:nvPr/>
        </p:nvSpPr>
        <p:spPr>
          <a:xfrm>
            <a:off x="8814548" y="4258118"/>
            <a:ext cx="164169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50" dirty="0" smtClean="0"/>
              <a:t>Mobility and Retention</a:t>
            </a:r>
            <a:endParaRPr lang="en-CA" sz="1050" dirty="0"/>
          </a:p>
        </p:txBody>
      </p:sp>
      <p:sp>
        <p:nvSpPr>
          <p:cNvPr id="29" name="TextBox 28"/>
          <p:cNvSpPr txBox="1"/>
          <p:nvPr/>
        </p:nvSpPr>
        <p:spPr>
          <a:xfrm>
            <a:off x="8814548" y="4768776"/>
            <a:ext cx="164169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50" dirty="0" smtClean="0"/>
              <a:t>Harassment</a:t>
            </a:r>
            <a:endParaRPr lang="en-CA" sz="1050" dirty="0"/>
          </a:p>
        </p:txBody>
      </p:sp>
      <p:sp>
        <p:nvSpPr>
          <p:cNvPr id="30" name="TextBox 29"/>
          <p:cNvSpPr txBox="1"/>
          <p:nvPr/>
        </p:nvSpPr>
        <p:spPr>
          <a:xfrm>
            <a:off x="8814548" y="5279434"/>
            <a:ext cx="164169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50" dirty="0" smtClean="0"/>
              <a:t>Discrimination</a:t>
            </a:r>
            <a:endParaRPr lang="en-CA" sz="1050" dirty="0"/>
          </a:p>
        </p:txBody>
      </p:sp>
      <p:sp>
        <p:nvSpPr>
          <p:cNvPr id="31" name="TextBox 30"/>
          <p:cNvSpPr txBox="1"/>
          <p:nvPr/>
        </p:nvSpPr>
        <p:spPr>
          <a:xfrm>
            <a:off x="8814548" y="5790092"/>
            <a:ext cx="164169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50" dirty="0" smtClean="0"/>
              <a:t>Stress and Well-Being</a:t>
            </a:r>
            <a:endParaRPr lang="en-CA" sz="1050" dirty="0"/>
          </a:p>
        </p:txBody>
      </p:sp>
      <p:sp>
        <p:nvSpPr>
          <p:cNvPr id="32" name="TextBox 31"/>
          <p:cNvSpPr txBox="1"/>
          <p:nvPr/>
        </p:nvSpPr>
        <p:spPr>
          <a:xfrm>
            <a:off x="8814548" y="6265607"/>
            <a:ext cx="164169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50" dirty="0" smtClean="0"/>
              <a:t>Duty to Accommodate</a:t>
            </a:r>
            <a:endParaRPr lang="en-CA" sz="1050" dirty="0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96710" y="1280960"/>
            <a:ext cx="3474614" cy="1989542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7547809" y="967334"/>
            <a:ext cx="20722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200" b="1" dirty="0" smtClean="0">
                <a:solidFill>
                  <a:schemeClr val="tx2">
                    <a:lumMod val="75000"/>
                  </a:schemeClr>
                </a:solidFill>
              </a:rPr>
              <a:t>Score by Survey Category (%)</a:t>
            </a:r>
            <a:endParaRPr lang="en-CA" sz="1200" b="1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42043" y="3514332"/>
            <a:ext cx="5378046" cy="572544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8189495" y="3270502"/>
            <a:ext cx="30221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 smtClean="0"/>
              <a:t>Theme</a:t>
            </a:r>
            <a:endParaRPr lang="en-CA" sz="1200" dirty="0"/>
          </a:p>
        </p:txBody>
      </p:sp>
      <p:sp>
        <p:nvSpPr>
          <p:cNvPr id="37" name="TextBox 36"/>
          <p:cNvSpPr txBox="1"/>
          <p:nvPr/>
        </p:nvSpPr>
        <p:spPr>
          <a:xfrm>
            <a:off x="6445733" y="1954482"/>
            <a:ext cx="2586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 smtClean="0"/>
              <a:t>%</a:t>
            </a:r>
            <a:endParaRPr lang="en-CA" sz="1200" dirty="0"/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77542" y="299647"/>
            <a:ext cx="1085116" cy="425502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63505" y="2890338"/>
            <a:ext cx="1447800" cy="323850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239398" y="2970420"/>
            <a:ext cx="1169377" cy="6001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CA" sz="1100" dirty="0" smtClean="0"/>
              <a:t>Left hand menu navigation between screens </a:t>
            </a:r>
            <a:endParaRPr lang="en-CA" sz="1100" dirty="0"/>
          </a:p>
        </p:txBody>
      </p:sp>
      <p:cxnSp>
        <p:nvCxnSpPr>
          <p:cNvPr id="42" name="Straight Connector 41"/>
          <p:cNvCxnSpPr>
            <a:stCxn id="40" idx="3"/>
          </p:cNvCxnSpPr>
          <p:nvPr/>
        </p:nvCxnSpPr>
        <p:spPr>
          <a:xfrm>
            <a:off x="1408775" y="3270502"/>
            <a:ext cx="6211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10545165" y="636641"/>
            <a:ext cx="1571634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CA" sz="1200" dirty="0" smtClean="0"/>
              <a:t>Filters under title </a:t>
            </a:r>
            <a:endParaRPr lang="en-CA" sz="1200" dirty="0"/>
          </a:p>
        </p:txBody>
      </p:sp>
      <p:sp>
        <p:nvSpPr>
          <p:cNvPr id="44" name="TextBox 43"/>
          <p:cNvSpPr txBox="1"/>
          <p:nvPr/>
        </p:nvSpPr>
        <p:spPr>
          <a:xfrm>
            <a:off x="229368" y="1231041"/>
            <a:ext cx="1281671" cy="138499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CA" sz="1050" dirty="0" smtClean="0"/>
              <a:t>Overall % most positive answers with a compare to last years results (</a:t>
            </a:r>
            <a:r>
              <a:rPr lang="en-CA" sz="1050" dirty="0" err="1" smtClean="0"/>
              <a:t>i.e</a:t>
            </a:r>
            <a:r>
              <a:rPr lang="en-CA" sz="1050" dirty="0" smtClean="0"/>
              <a:t> increased by 5%). Include participation %/# if we have the data. </a:t>
            </a:r>
            <a:endParaRPr lang="en-CA" sz="1050" dirty="0"/>
          </a:p>
        </p:txBody>
      </p:sp>
      <p:cxnSp>
        <p:nvCxnSpPr>
          <p:cNvPr id="46" name="Straight Connector 45"/>
          <p:cNvCxnSpPr>
            <a:stCxn id="44" idx="3"/>
          </p:cNvCxnSpPr>
          <p:nvPr/>
        </p:nvCxnSpPr>
        <p:spPr>
          <a:xfrm>
            <a:off x="1511039" y="1923539"/>
            <a:ext cx="2572526" cy="309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10643529" y="1847159"/>
            <a:ext cx="1266092" cy="6001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CA" sz="1100" dirty="0" smtClean="0"/>
              <a:t>Bar chart w % of positive answers by theme</a:t>
            </a:r>
            <a:endParaRPr lang="en-CA" sz="1100" dirty="0"/>
          </a:p>
        </p:txBody>
      </p:sp>
      <p:sp>
        <p:nvSpPr>
          <p:cNvPr id="48" name="TextBox 47"/>
          <p:cNvSpPr txBox="1"/>
          <p:nvPr/>
        </p:nvSpPr>
        <p:spPr>
          <a:xfrm>
            <a:off x="10545165" y="3121269"/>
            <a:ext cx="1571634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CA" sz="1200" dirty="0" smtClean="0"/>
              <a:t>Included metrics that fluctuated the most (one +, one –)</a:t>
            </a:r>
            <a:endParaRPr lang="en-CA" sz="1200" dirty="0"/>
          </a:p>
        </p:txBody>
      </p:sp>
      <p:sp>
        <p:nvSpPr>
          <p:cNvPr id="49" name="TextBox 48"/>
          <p:cNvSpPr txBox="1"/>
          <p:nvPr/>
        </p:nvSpPr>
        <p:spPr>
          <a:xfrm>
            <a:off x="10693480" y="4773066"/>
            <a:ext cx="1166189" cy="101566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CA" sz="1200" dirty="0" smtClean="0"/>
              <a:t>% of positive answers by theme with a compare to last years results</a:t>
            </a:r>
            <a:endParaRPr lang="en-CA" sz="1200" dirty="0"/>
          </a:p>
        </p:txBody>
      </p:sp>
      <p:cxnSp>
        <p:nvCxnSpPr>
          <p:cNvPr id="51" name="Straight Connector 50"/>
          <p:cNvCxnSpPr>
            <a:stCxn id="49" idx="1"/>
            <a:endCxn id="17" idx="3"/>
          </p:cNvCxnSpPr>
          <p:nvPr/>
        </p:nvCxnSpPr>
        <p:spPr>
          <a:xfrm flipH="1" flipV="1">
            <a:off x="9635396" y="5257807"/>
            <a:ext cx="1058084" cy="230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>
            <a:stCxn id="48" idx="1"/>
          </p:cNvCxnSpPr>
          <p:nvPr/>
        </p:nvCxnSpPr>
        <p:spPr>
          <a:xfrm flipH="1">
            <a:off x="9460523" y="3444435"/>
            <a:ext cx="1084642" cy="3439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>
            <a:stCxn id="47" idx="1"/>
          </p:cNvCxnSpPr>
          <p:nvPr/>
        </p:nvCxnSpPr>
        <p:spPr>
          <a:xfrm flipH="1" flipV="1">
            <a:off x="9085422" y="2145179"/>
            <a:ext cx="1558107" cy="20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77819" y="3962999"/>
            <a:ext cx="147084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 smtClean="0"/>
              <a:t>Week 1.5:</a:t>
            </a:r>
          </a:p>
          <a:p>
            <a:endParaRPr lang="en-CA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600" dirty="0" smtClean="0"/>
              <a:t>Concept drafted by Melanie</a:t>
            </a:r>
            <a:endParaRPr lang="en-CA" sz="1600" dirty="0"/>
          </a:p>
        </p:txBody>
      </p:sp>
    </p:spTree>
    <p:extLst>
      <p:ext uri="{BB962C8B-B14F-4D97-AF65-F5344CB8AC3E}">
        <p14:creationId xmlns:p14="http://schemas.microsoft.com/office/powerpoint/2010/main" val="18907823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27484" y="109057"/>
            <a:ext cx="2162710" cy="660854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5695" y="508351"/>
            <a:ext cx="9683692" cy="615670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7484" y="241932"/>
            <a:ext cx="2036875" cy="649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 smtClean="0"/>
              <a:t>Week 2.5:</a:t>
            </a:r>
          </a:p>
          <a:p>
            <a:endParaRPr lang="en-CA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600" dirty="0" smtClean="0"/>
              <a:t>Implementation of concept in Tableau</a:t>
            </a:r>
            <a:br>
              <a:rPr lang="en-CA" sz="1600" dirty="0" smtClean="0"/>
            </a:br>
            <a:endParaRPr lang="en-CA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600" dirty="0" smtClean="0"/>
              <a:t>Lollipop charts used over bar charts due to similarity in percentages</a:t>
            </a:r>
            <a:br>
              <a:rPr lang="en-CA" sz="1600" dirty="0" smtClean="0"/>
            </a:br>
            <a:endParaRPr lang="en-CA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600" dirty="0" smtClean="0"/>
              <a:t>Bottom left KPI show most improved and most decreased sub-indicators</a:t>
            </a:r>
            <a:br>
              <a:rPr lang="en-CA" sz="1600" dirty="0" smtClean="0"/>
            </a:br>
            <a:endParaRPr lang="en-CA" sz="1600" dirty="0"/>
          </a:p>
          <a:p>
            <a:r>
              <a:rPr lang="en-CA" sz="1600" b="1" dirty="0" smtClean="0"/>
              <a:t>Discussion:</a:t>
            </a:r>
          </a:p>
          <a:p>
            <a:endParaRPr lang="en-CA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600" dirty="0" smtClean="0"/>
              <a:t>Overall Average Positive Rating does not pop out enough</a:t>
            </a:r>
            <a:br>
              <a:rPr lang="en-CA" sz="1600" dirty="0" smtClean="0"/>
            </a:br>
            <a:endParaRPr lang="en-CA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600" dirty="0" smtClean="0"/>
              <a:t>Sub-indicator list is messy &amp; cluttered</a:t>
            </a:r>
          </a:p>
        </p:txBody>
      </p:sp>
    </p:spTree>
    <p:extLst>
      <p:ext uri="{BB962C8B-B14F-4D97-AF65-F5344CB8AC3E}">
        <p14:creationId xmlns:p14="http://schemas.microsoft.com/office/powerpoint/2010/main" val="42068449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27484" y="109057"/>
            <a:ext cx="2078820" cy="645113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304" y="805342"/>
            <a:ext cx="9798343" cy="551156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69429" y="201259"/>
            <a:ext cx="2036875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 smtClean="0"/>
              <a:t>Week 2.5+:</a:t>
            </a:r>
          </a:p>
          <a:p>
            <a:endParaRPr lang="en-CA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600" dirty="0" smtClean="0"/>
              <a:t>Draft created by Lori</a:t>
            </a:r>
            <a:br>
              <a:rPr lang="en-CA" sz="1600" dirty="0" smtClean="0"/>
            </a:br>
            <a:endParaRPr lang="en-CA" sz="1600" dirty="0" smtClean="0"/>
          </a:p>
          <a:p>
            <a:r>
              <a:rPr lang="en-CA" sz="1600" b="1" dirty="0" smtClean="0"/>
              <a:t>Discussion:</a:t>
            </a:r>
          </a:p>
          <a:p>
            <a:endParaRPr lang="en-CA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600" dirty="0" smtClean="0"/>
              <a:t>Left blue ribbon looks really pretty, but the saliency of it will draw attention away from data itself</a:t>
            </a:r>
            <a:br>
              <a:rPr lang="en-CA" sz="1600" dirty="0" smtClean="0"/>
            </a:br>
            <a:endParaRPr lang="en-CA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600" dirty="0" smtClean="0"/>
              <a:t>Opted for a grey-colored menu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600" dirty="0" smtClean="0"/>
              <a:t>Great colors for overall APR highlight that will be implemented</a:t>
            </a:r>
          </a:p>
        </p:txBody>
      </p:sp>
    </p:spTree>
    <p:extLst>
      <p:ext uri="{BB962C8B-B14F-4D97-AF65-F5344CB8AC3E}">
        <p14:creationId xmlns:p14="http://schemas.microsoft.com/office/powerpoint/2010/main" val="39113662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27484" y="109057"/>
            <a:ext cx="2162710" cy="667763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8961" y="1107345"/>
            <a:ext cx="9150913" cy="520536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27484" y="117693"/>
            <a:ext cx="2036875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 smtClean="0"/>
              <a:t>Week 3:</a:t>
            </a:r>
          </a:p>
          <a:p>
            <a:endParaRPr lang="en-CA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600" dirty="0" smtClean="0"/>
              <a:t>Implementation of Lori’s menu design</a:t>
            </a:r>
            <a:br>
              <a:rPr lang="en-CA" sz="1600" dirty="0" smtClean="0"/>
            </a:br>
            <a:endParaRPr lang="en-CA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600" dirty="0" smtClean="0"/>
              <a:t>Overall participation rate included for each agency</a:t>
            </a:r>
            <a:br>
              <a:rPr lang="en-CA" sz="1600" dirty="0" smtClean="0"/>
            </a:br>
            <a:endParaRPr lang="en-CA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600" dirty="0" smtClean="0"/>
              <a:t>Idea to click on lollipop, and drill down on sub-indicators in theme</a:t>
            </a:r>
            <a:br>
              <a:rPr lang="en-CA" sz="1600" dirty="0" smtClean="0"/>
            </a:br>
            <a:endParaRPr lang="en-CA" sz="1600" dirty="0" smtClean="0"/>
          </a:p>
          <a:p>
            <a:r>
              <a:rPr lang="en-CA" sz="1600" b="1" dirty="0" smtClean="0"/>
              <a:t>Discussion:</a:t>
            </a:r>
          </a:p>
          <a:p>
            <a:endParaRPr lang="en-CA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600" dirty="0" smtClean="0"/>
              <a:t>Not really any data for overall participation rate in public CSV</a:t>
            </a:r>
            <a:br>
              <a:rPr lang="en-CA" sz="1600" dirty="0" smtClean="0"/>
            </a:br>
            <a:endParaRPr lang="en-CA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600" dirty="0" smtClean="0"/>
              <a:t>Right-side ratings is redundant to lollipop when unfiltered</a:t>
            </a:r>
          </a:p>
        </p:txBody>
      </p:sp>
    </p:spTree>
    <p:extLst>
      <p:ext uri="{BB962C8B-B14F-4D97-AF65-F5344CB8AC3E}">
        <p14:creationId xmlns:p14="http://schemas.microsoft.com/office/powerpoint/2010/main" val="29293562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27484" y="109057"/>
            <a:ext cx="2162710" cy="660854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3" name="slide3" descr="1 - Survey Results">
            <a:extLst>
              <a:ext uri="{FF2B5EF4-FFF2-40B4-BE49-F238E27FC236}">
                <a16:creationId xmlns:a16="http://schemas.microsoft.com/office/drawing/2014/main" id="{54B41312-03A6-4DC8-8747-2573A09D56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6697" y="1012970"/>
            <a:ext cx="9675303" cy="544235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63550" y="532800"/>
            <a:ext cx="2036875" cy="5755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 smtClean="0"/>
              <a:t>Week 3.5:</a:t>
            </a:r>
          </a:p>
          <a:p>
            <a:endParaRPr lang="en-CA" sz="1600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400" dirty="0" smtClean="0"/>
              <a:t>Blue padding color added to overall APR to make the highlight more salient</a:t>
            </a:r>
            <a:br>
              <a:rPr lang="en-CA" sz="1400" dirty="0" smtClean="0"/>
            </a:br>
            <a:endParaRPr lang="en-CA" sz="1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400" dirty="0" smtClean="0"/>
              <a:t>Added yellow shading to filter for contrast and readability</a:t>
            </a:r>
            <a:br>
              <a:rPr lang="en-CA" sz="1400" dirty="0" smtClean="0"/>
            </a:br>
            <a:endParaRPr lang="en-CA" sz="1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400" dirty="0" smtClean="0"/>
              <a:t>No sub-indicator decreased, so used top two metrics that improved most</a:t>
            </a:r>
            <a:br>
              <a:rPr lang="en-CA" sz="1400" dirty="0" smtClean="0"/>
            </a:br>
            <a:endParaRPr lang="en-CA" sz="1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400" dirty="0" smtClean="0"/>
              <a:t>Removed overall participation rate (deemed not important)</a:t>
            </a:r>
            <a:br>
              <a:rPr lang="en-CA" sz="1400" dirty="0" smtClean="0"/>
            </a:br>
            <a:endParaRPr lang="en-CA" sz="1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400" dirty="0" smtClean="0"/>
              <a:t>Triangles made brighter green to contrast with blue padding</a:t>
            </a:r>
            <a:endParaRPr lang="en-CA" sz="1400" dirty="0"/>
          </a:p>
        </p:txBody>
      </p:sp>
    </p:spTree>
    <p:extLst>
      <p:ext uri="{BB962C8B-B14F-4D97-AF65-F5344CB8AC3E}">
        <p14:creationId xmlns:p14="http://schemas.microsoft.com/office/powerpoint/2010/main" val="22772877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52651" y="2004969"/>
            <a:ext cx="2162710" cy="307037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2450" y="1031844"/>
            <a:ext cx="9522437" cy="535637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52651" y="2013605"/>
            <a:ext cx="2036875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 smtClean="0"/>
              <a:t>Week 4 Finalization:</a:t>
            </a:r>
            <a:r>
              <a:rPr lang="en-CA" sz="1600" b="1" dirty="0"/>
              <a:t/>
            </a:r>
            <a:br>
              <a:rPr lang="en-CA" sz="1600" b="1" dirty="0"/>
            </a:br>
            <a:endParaRPr lang="en-CA" sz="1600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600" dirty="0" smtClean="0"/>
              <a:t>Right-side ratings shows sub-indicators grouped by management theme</a:t>
            </a:r>
            <a:br>
              <a:rPr lang="en-CA" sz="1600" dirty="0" smtClean="0"/>
            </a:br>
            <a:endParaRPr lang="en-CA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600" dirty="0" smtClean="0"/>
              <a:t>Ratings will now filter on click of lollipop theme</a:t>
            </a:r>
          </a:p>
        </p:txBody>
      </p:sp>
    </p:spTree>
    <p:extLst>
      <p:ext uri="{BB962C8B-B14F-4D97-AF65-F5344CB8AC3E}">
        <p14:creationId xmlns:p14="http://schemas.microsoft.com/office/powerpoint/2010/main" val="37734470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rtboard 5.pdf"/>
          <p:cNvPicPr>
            <a:picLocks noChangeAspect="1"/>
          </p:cNvPicPr>
          <p:nvPr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2"/>
              <a:stretch>
                <a:fillRect/>
              </a:stretch>
            </p:blipFill>
          </mc:Choice>
          <mc:Fallback>
            <p:blipFill>
              <a:blip r:embed="rId3"/>
              <a:stretch>
                <a:fillRect/>
              </a:stretch>
            </p:blipFill>
          </mc:Fallback>
        </mc:AlternateContent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950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12853" y="2148252"/>
            <a:ext cx="1758240" cy="21636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Rectangle 3"/>
          <p:cNvSpPr/>
          <p:nvPr/>
        </p:nvSpPr>
        <p:spPr>
          <a:xfrm>
            <a:off x="2048614" y="168044"/>
            <a:ext cx="8588520" cy="647994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3528279" y="234230"/>
            <a:ext cx="13574" cy="64137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162725" y="770836"/>
            <a:ext cx="13217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PSES Results Visualization Tool 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985478" y="363078"/>
            <a:ext cx="5453149" cy="36933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Comet Chart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022095" y="896968"/>
            <a:ext cx="1815287" cy="26161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05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Filter 1: Agency &gt; Directorate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971016" y="896968"/>
            <a:ext cx="1491966" cy="26161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05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Filter 2: Year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7684361" y="896968"/>
            <a:ext cx="1754265" cy="25391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05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Filter</a:t>
            </a:r>
            <a:r>
              <a:rPr lang="en-CA" sz="105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CA" sz="1050" dirty="0" smtClean="0">
                <a:solidFill>
                  <a:prstClr val="black"/>
                </a:solidFill>
                <a:latin typeface="Calibri" panose="020F0502020204030204"/>
              </a:rPr>
              <a:t>3: Theme/Category</a:t>
            </a:r>
            <a:endParaRPr kumimoji="0" lang="en-CA" sz="105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7542" y="299647"/>
            <a:ext cx="1085116" cy="425502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2162724" y="2402553"/>
            <a:ext cx="1321723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 smtClean="0"/>
              <a:t>Menu</a:t>
            </a:r>
          </a:p>
          <a:p>
            <a:endParaRPr lang="en-CA" sz="11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sz="1100" dirty="0" smtClean="0">
                <a:solidFill>
                  <a:schemeClr val="tx2">
                    <a:lumMod val="75000"/>
                  </a:schemeClr>
                </a:solidFill>
              </a:rPr>
              <a:t>Survey Results Analysis </a:t>
            </a:r>
          </a:p>
          <a:p>
            <a:endParaRPr lang="en-CA" sz="11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sz="1100" dirty="0">
                <a:solidFill>
                  <a:schemeClr val="tx2">
                    <a:lumMod val="75000"/>
                  </a:schemeClr>
                </a:solidFill>
              </a:rPr>
              <a:t>Question </a:t>
            </a:r>
            <a:r>
              <a:rPr lang="en-CA" sz="1100" dirty="0" smtClean="0">
                <a:solidFill>
                  <a:schemeClr val="tx2">
                    <a:lumMod val="75000"/>
                  </a:schemeClr>
                </a:solidFill>
              </a:rPr>
              <a:t>Details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CA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sz="11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Comet Chart</a:t>
            </a:r>
          </a:p>
          <a:p>
            <a:endParaRPr lang="en-CA" sz="11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sz="1100" dirty="0" smtClean="0"/>
              <a:t>Comparison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6895" y="1501860"/>
            <a:ext cx="6340490" cy="395051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69916" y="2361002"/>
            <a:ext cx="170117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 smtClean="0"/>
              <a:t>Week 1.5:</a:t>
            </a:r>
          </a:p>
          <a:p>
            <a:endParaRPr lang="en-CA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600" dirty="0" smtClean="0"/>
              <a:t>Concept drafted by Melanie with screenshot of comet chart</a:t>
            </a:r>
            <a:endParaRPr lang="en-CA" sz="1600" dirty="0"/>
          </a:p>
        </p:txBody>
      </p:sp>
    </p:spTree>
    <p:extLst>
      <p:ext uri="{BB962C8B-B14F-4D97-AF65-F5344CB8AC3E}">
        <p14:creationId xmlns:p14="http://schemas.microsoft.com/office/powerpoint/2010/main" val="8139721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27484" y="109057"/>
            <a:ext cx="2162710" cy="667763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2818" y="633600"/>
            <a:ext cx="9197292" cy="5950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7484" y="117693"/>
            <a:ext cx="2212516" cy="69865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 smtClean="0"/>
              <a:t>Week 2 </a:t>
            </a:r>
          </a:p>
          <a:p>
            <a:endParaRPr lang="en-CA" sz="1600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600" dirty="0" smtClean="0"/>
              <a:t>Originally started with bright pastel blue/red for the comets rather than typical green/red for color-blind friendliness</a:t>
            </a:r>
            <a:br>
              <a:rPr lang="en-CA" sz="1600" dirty="0" smtClean="0"/>
            </a:br>
            <a:endParaRPr lang="en-CA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600" dirty="0" smtClean="0"/>
              <a:t>Hierarchical design allows user to drill down/up on survey</a:t>
            </a:r>
            <a:endParaRPr lang="en-CA" sz="1600" dirty="0"/>
          </a:p>
          <a:p>
            <a:endParaRPr lang="en-CA" sz="1600" b="1" dirty="0"/>
          </a:p>
          <a:p>
            <a:r>
              <a:rPr lang="en-CA" sz="1600" b="1" dirty="0" smtClean="0"/>
              <a:t>Discussion:</a:t>
            </a:r>
            <a:r>
              <a:rPr lang="en-CA" sz="1600" b="1" dirty="0"/>
              <a:t/>
            </a:r>
            <a:br>
              <a:rPr lang="en-CA" sz="1600" b="1" dirty="0"/>
            </a:br>
            <a:endParaRPr lang="en-CA" sz="1600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600" dirty="0" smtClean="0"/>
              <a:t>Design for comet chart was conceived and implemented the earliest in the dashboard</a:t>
            </a:r>
            <a:br>
              <a:rPr lang="en-CA" sz="1600" dirty="0" smtClean="0"/>
            </a:br>
            <a:endParaRPr lang="en-CA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600" dirty="0" smtClean="0"/>
              <a:t>As one of the foundational visualizations, a lot of design ideas were based off of this</a:t>
            </a:r>
          </a:p>
        </p:txBody>
      </p:sp>
    </p:spTree>
    <p:extLst>
      <p:ext uri="{BB962C8B-B14F-4D97-AF65-F5344CB8AC3E}">
        <p14:creationId xmlns:p14="http://schemas.microsoft.com/office/powerpoint/2010/main" val="21214595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rtboard 2.pdf"/>
          <p:cNvPicPr>
            <a:picLocks noChangeAspect="1"/>
          </p:cNvPicPr>
          <p:nvPr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2"/>
              <a:stretch>
                <a:fillRect/>
              </a:stretch>
            </p:blipFill>
          </mc:Choice>
          <mc:Fallback>
            <p:blipFill>
              <a:blip r:embed="rId3"/>
              <a:stretch>
                <a:fillRect/>
              </a:stretch>
            </p:blipFill>
          </mc:Fallback>
        </mc:AlternateContent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0689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27484" y="2491740"/>
            <a:ext cx="1853716" cy="10972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0945" y="865660"/>
            <a:ext cx="9761055" cy="549059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18429" y="2642779"/>
            <a:ext cx="22125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 smtClean="0"/>
              <a:t>Week 2.5</a:t>
            </a:r>
          </a:p>
          <a:p>
            <a:endParaRPr lang="en-CA" sz="1600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600" dirty="0" smtClean="0"/>
              <a:t>Design by Lori</a:t>
            </a:r>
          </a:p>
        </p:txBody>
      </p:sp>
    </p:spTree>
    <p:extLst>
      <p:ext uri="{BB962C8B-B14F-4D97-AF65-F5344CB8AC3E}">
        <p14:creationId xmlns:p14="http://schemas.microsoft.com/office/powerpoint/2010/main" val="34062436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27484" y="880844"/>
            <a:ext cx="2363716" cy="493272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slide4" descr="2 - Comet Chart">
            <a:extLst>
              <a:ext uri="{FF2B5EF4-FFF2-40B4-BE49-F238E27FC236}">
                <a16:creationId xmlns:a16="http://schemas.microsoft.com/office/drawing/2014/main" id="{4494800B-ABE5-432A-82D4-3676C084AB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8800" y="1123200"/>
            <a:ext cx="9363200" cy="5266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34684" y="1123200"/>
            <a:ext cx="235651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 smtClean="0"/>
              <a:t>Week 2.5</a:t>
            </a:r>
          </a:p>
          <a:p>
            <a:endParaRPr lang="en-CA" sz="1600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600" dirty="0" smtClean="0"/>
              <a:t>Changed to blue/orange to match consistency of color design in other visualizations</a:t>
            </a:r>
            <a:endParaRPr lang="en-CA" sz="1600" dirty="0"/>
          </a:p>
          <a:p>
            <a:endParaRPr lang="en-CA" sz="1600" b="1" dirty="0"/>
          </a:p>
          <a:p>
            <a:r>
              <a:rPr lang="en-CA" sz="1600" b="1" dirty="0" smtClean="0"/>
              <a:t>Discussion:</a:t>
            </a:r>
            <a:r>
              <a:rPr lang="en-CA" sz="1600" b="1" dirty="0"/>
              <a:t/>
            </a:r>
            <a:br>
              <a:rPr lang="en-CA" sz="1600" b="1" dirty="0"/>
            </a:br>
            <a:endParaRPr lang="en-CA" sz="1600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600" dirty="0" smtClean="0"/>
              <a:t>Despite being earliest to finish in design, there was an issue in calculating the averages (see the massive orange fireball under compensation)</a:t>
            </a:r>
          </a:p>
        </p:txBody>
      </p:sp>
    </p:spTree>
    <p:extLst>
      <p:ext uri="{BB962C8B-B14F-4D97-AF65-F5344CB8AC3E}">
        <p14:creationId xmlns:p14="http://schemas.microsoft.com/office/powerpoint/2010/main" val="9026367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27484" y="989901"/>
            <a:ext cx="2361316" cy="421127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3" name="slide4" descr="2 - Comet Chart">
            <a:extLst>
              <a:ext uri="{FF2B5EF4-FFF2-40B4-BE49-F238E27FC236}">
                <a16:creationId xmlns:a16="http://schemas.microsoft.com/office/drawing/2014/main" id="{FC6EE50E-F274-42F3-B799-D9A7998209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2378" y="734400"/>
            <a:ext cx="9447221" cy="531406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27484" y="1151170"/>
            <a:ext cx="235651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 smtClean="0"/>
              <a:t>Week 3+ Finalization</a:t>
            </a:r>
          </a:p>
          <a:p>
            <a:endParaRPr lang="en-CA" sz="1600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600" dirty="0" smtClean="0"/>
              <a:t>Questions that were missing in 2019 were imputed with 2020 values to fix this averaging issue</a:t>
            </a:r>
            <a:br>
              <a:rPr lang="en-CA" sz="1600" dirty="0" smtClean="0"/>
            </a:br>
            <a:endParaRPr lang="en-CA" sz="1600" b="1" dirty="0"/>
          </a:p>
          <a:p>
            <a:r>
              <a:rPr lang="en-CA" sz="1600" b="1" dirty="0" smtClean="0"/>
              <a:t>Discussion:</a:t>
            </a:r>
            <a:r>
              <a:rPr lang="en-CA" sz="1600" dirty="0" smtClean="0"/>
              <a:t/>
            </a:r>
            <a:br>
              <a:rPr lang="en-CA" sz="1600" dirty="0" smtClean="0"/>
            </a:br>
            <a:endParaRPr lang="en-CA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600" dirty="0" smtClean="0"/>
              <a:t>This imputation will remain as a temporary fix until future survey responses are included</a:t>
            </a:r>
            <a:br>
              <a:rPr lang="en-CA" sz="1600" dirty="0" smtClean="0"/>
            </a:br>
            <a:endParaRPr lang="en-CA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sz="1600" dirty="0" smtClean="0"/>
          </a:p>
        </p:txBody>
      </p:sp>
    </p:spTree>
    <p:extLst>
      <p:ext uri="{BB962C8B-B14F-4D97-AF65-F5344CB8AC3E}">
        <p14:creationId xmlns:p14="http://schemas.microsoft.com/office/powerpoint/2010/main" val="40820380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1442" y="964733"/>
            <a:ext cx="10103111" cy="516781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27484" y="2508308"/>
            <a:ext cx="1734872" cy="239925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TextBox 5"/>
          <p:cNvSpPr txBox="1"/>
          <p:nvPr/>
        </p:nvSpPr>
        <p:spPr>
          <a:xfrm>
            <a:off x="64240" y="2598946"/>
            <a:ext cx="179811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 smtClean="0"/>
              <a:t>Week 3+ Finalization</a:t>
            </a:r>
            <a:br>
              <a:rPr lang="en-CA" sz="1600" b="1" dirty="0" smtClean="0"/>
            </a:br>
            <a:endParaRPr lang="en-CA" sz="1600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600" dirty="0" smtClean="0"/>
              <a:t>Example tooltip of a </a:t>
            </a:r>
            <a:r>
              <a:rPr lang="en-CA" sz="1600" b="1" dirty="0" smtClean="0"/>
              <a:t>increase</a:t>
            </a:r>
            <a:r>
              <a:rPr lang="en-CA" sz="1600" dirty="0" smtClean="0"/>
              <a:t> in APR between 2019-2020 in question Q30</a:t>
            </a:r>
            <a:endParaRPr lang="en-CA" sz="1600" dirty="0"/>
          </a:p>
        </p:txBody>
      </p:sp>
    </p:spTree>
    <p:extLst>
      <p:ext uri="{BB962C8B-B14F-4D97-AF65-F5344CB8AC3E}">
        <p14:creationId xmlns:p14="http://schemas.microsoft.com/office/powerpoint/2010/main" val="26138198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27484" y="2508307"/>
            <a:ext cx="1734872" cy="24579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5440" y="1055372"/>
            <a:ext cx="10027316" cy="521582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4240" y="2598946"/>
            <a:ext cx="173939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 smtClean="0"/>
              <a:t>Week 3+ Finalization</a:t>
            </a:r>
            <a:br>
              <a:rPr lang="en-CA" sz="1600" b="1" dirty="0" smtClean="0"/>
            </a:br>
            <a:endParaRPr lang="en-CA" sz="1600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600" dirty="0" smtClean="0"/>
              <a:t>Example tooltip of a </a:t>
            </a:r>
            <a:r>
              <a:rPr lang="en-CA" sz="1600" b="1" dirty="0" smtClean="0"/>
              <a:t>decrease</a:t>
            </a:r>
            <a:r>
              <a:rPr lang="en-CA" sz="1600" dirty="0" smtClean="0"/>
              <a:t> in APR between 2019-2020 in question Q70x</a:t>
            </a:r>
            <a:endParaRPr lang="en-CA" sz="1600" dirty="0"/>
          </a:p>
        </p:txBody>
      </p:sp>
    </p:spTree>
    <p:extLst>
      <p:ext uri="{BB962C8B-B14F-4D97-AF65-F5344CB8AC3E}">
        <p14:creationId xmlns:p14="http://schemas.microsoft.com/office/powerpoint/2010/main" val="39214615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rtboard 6.pdf"/>
          <p:cNvPicPr>
            <a:picLocks noChangeAspect="1"/>
          </p:cNvPicPr>
          <p:nvPr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2"/>
              <a:stretch>
                <a:fillRect/>
              </a:stretch>
            </p:blipFill>
          </mc:Choice>
          <mc:Fallback>
            <p:blipFill>
              <a:blip r:embed="rId3"/>
              <a:stretch>
                <a:fillRect/>
              </a:stretch>
            </p:blipFill>
          </mc:Fallback>
        </mc:AlternateContent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2282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127484" y="2474993"/>
            <a:ext cx="1581070" cy="16321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Rectangle 3"/>
          <p:cNvSpPr/>
          <p:nvPr/>
        </p:nvSpPr>
        <p:spPr>
          <a:xfrm>
            <a:off x="2048614" y="168044"/>
            <a:ext cx="8588520" cy="647994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3528279" y="234230"/>
            <a:ext cx="13574" cy="64137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162725" y="770836"/>
            <a:ext cx="13217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PSES Results Visualization Tool 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985478" y="363078"/>
            <a:ext cx="5453149" cy="36933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Question Details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022095" y="896968"/>
            <a:ext cx="1815287" cy="26161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05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Filter 1: Agency &gt; Directorate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971016" y="896968"/>
            <a:ext cx="1491966" cy="26161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05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Filter 2: Year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7684361" y="896968"/>
            <a:ext cx="1754265" cy="25391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05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Filter</a:t>
            </a:r>
            <a:r>
              <a:rPr lang="en-CA" sz="105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CA" sz="1050" dirty="0" smtClean="0">
                <a:solidFill>
                  <a:prstClr val="black"/>
                </a:solidFill>
                <a:latin typeface="Calibri" panose="020F0502020204030204"/>
              </a:rPr>
              <a:t>3: Theme/Category</a:t>
            </a:r>
            <a:endParaRPr kumimoji="0" lang="en-CA" sz="105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5673" y="2475338"/>
            <a:ext cx="6143024" cy="374351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022095" y="1320800"/>
            <a:ext cx="23879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 smtClean="0"/>
              <a:t>Category: Compensation</a:t>
            </a:r>
            <a:endParaRPr lang="en-CA" sz="16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5732" y="1733702"/>
            <a:ext cx="1771650" cy="485775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77542" y="299647"/>
            <a:ext cx="1085116" cy="425502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2152179" y="2481684"/>
            <a:ext cx="1321723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 smtClean="0"/>
              <a:t>Menu</a:t>
            </a:r>
          </a:p>
          <a:p>
            <a:endParaRPr lang="en-CA" sz="11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sz="1100" dirty="0" smtClean="0">
                <a:solidFill>
                  <a:schemeClr val="tx2">
                    <a:lumMod val="75000"/>
                  </a:schemeClr>
                </a:solidFill>
              </a:rPr>
              <a:t>Survey Results Analysis </a:t>
            </a:r>
          </a:p>
          <a:p>
            <a:endParaRPr lang="en-CA" sz="11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sz="11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Question </a:t>
            </a:r>
            <a:r>
              <a:rPr lang="en-CA" sz="1100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Details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CA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sz="1100" dirty="0" smtClean="0">
                <a:solidFill>
                  <a:schemeClr val="tx2">
                    <a:lumMod val="75000"/>
                  </a:schemeClr>
                </a:solidFill>
              </a:rPr>
              <a:t>Comet Chart</a:t>
            </a:r>
            <a:endParaRPr lang="en-CA" sz="1100" dirty="0">
              <a:solidFill>
                <a:schemeClr val="tx2">
                  <a:lumMod val="75000"/>
                </a:schemeClr>
              </a:solidFill>
            </a:endParaRPr>
          </a:p>
          <a:p>
            <a:endParaRPr lang="en-CA" sz="11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sz="1100" dirty="0" smtClean="0"/>
              <a:t>Comparison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740044" y="1413164"/>
            <a:ext cx="1238596" cy="10618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CA" sz="1050" dirty="0" smtClean="0"/>
              <a:t>Theme w overall % of positive results &amp; amount increased or decreased from last year. </a:t>
            </a:r>
            <a:endParaRPr lang="en-CA" sz="1050" dirty="0"/>
          </a:p>
        </p:txBody>
      </p:sp>
      <p:cxnSp>
        <p:nvCxnSpPr>
          <p:cNvPr id="38" name="Straight Connector 37"/>
          <p:cNvCxnSpPr>
            <a:stCxn id="14" idx="1"/>
          </p:cNvCxnSpPr>
          <p:nvPr/>
        </p:nvCxnSpPr>
        <p:spPr>
          <a:xfrm flipH="1">
            <a:off x="6068291" y="1944079"/>
            <a:ext cx="4671753" cy="10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10832517" y="3940233"/>
            <a:ext cx="1072342" cy="110799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CA" sz="1100" dirty="0" smtClean="0"/>
              <a:t>Include all answer options (agree, somewhat agree etc.) in the bar</a:t>
            </a:r>
            <a:endParaRPr lang="en-CA" sz="1100" dirty="0"/>
          </a:p>
        </p:txBody>
      </p:sp>
      <p:sp>
        <p:nvSpPr>
          <p:cNvPr id="5" name="TextBox 4"/>
          <p:cNvSpPr txBox="1"/>
          <p:nvPr/>
        </p:nvSpPr>
        <p:spPr>
          <a:xfrm>
            <a:off x="201336" y="2616794"/>
            <a:ext cx="157240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 smtClean="0"/>
              <a:t>Week 1.5</a:t>
            </a:r>
            <a:r>
              <a:rPr lang="en-CA" sz="1600" dirty="0" smtClean="0"/>
              <a:t/>
            </a:r>
            <a:br>
              <a:rPr lang="en-CA" sz="1600" dirty="0" smtClean="0"/>
            </a:br>
            <a:endParaRPr lang="en-CA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600" dirty="0" smtClean="0"/>
              <a:t>Concept drafted by Melanie</a:t>
            </a:r>
            <a:endParaRPr lang="en-CA" sz="1600" dirty="0"/>
          </a:p>
        </p:txBody>
      </p:sp>
    </p:spTree>
    <p:extLst>
      <p:ext uri="{BB962C8B-B14F-4D97-AF65-F5344CB8AC3E}">
        <p14:creationId xmlns:p14="http://schemas.microsoft.com/office/powerpoint/2010/main" val="33780509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27484" y="441960"/>
            <a:ext cx="2021356" cy="57454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1472" y="347127"/>
            <a:ext cx="9960528" cy="643537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34892" y="590407"/>
            <a:ext cx="1996580" cy="5478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 dirty="0" smtClean="0"/>
              <a:t>Week 2</a:t>
            </a:r>
            <a:r>
              <a:rPr lang="en-CA" sz="1400" dirty="0" smtClean="0"/>
              <a:t/>
            </a:r>
            <a:br>
              <a:rPr lang="en-CA" sz="1400" dirty="0" smtClean="0"/>
            </a:br>
            <a:endParaRPr lang="en-CA" sz="1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400" dirty="0" smtClean="0"/>
              <a:t>Stacked bar chart with all 7 responses</a:t>
            </a:r>
            <a:r>
              <a:rPr lang="en-CA" sz="1400" dirty="0"/>
              <a:t/>
            </a:r>
            <a:br>
              <a:rPr lang="en-CA" sz="1400" dirty="0"/>
            </a:br>
            <a:endParaRPr lang="en-CA" sz="1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400" dirty="0" smtClean="0"/>
              <a:t>Does not all add up to 100% because data is aggregated and rounded</a:t>
            </a:r>
            <a:br>
              <a:rPr lang="en-CA" sz="1400" dirty="0" smtClean="0"/>
            </a:br>
            <a:endParaRPr lang="en-CA" sz="1400" dirty="0" smtClean="0"/>
          </a:p>
          <a:p>
            <a:r>
              <a:rPr lang="en-CA" sz="1400" b="1" dirty="0" smtClean="0"/>
              <a:t>Discussion</a:t>
            </a:r>
            <a:r>
              <a:rPr lang="en-CA" sz="1400" dirty="0" smtClean="0"/>
              <a:t/>
            </a:r>
            <a:br>
              <a:rPr lang="en-CA" sz="1400" dirty="0" smtClean="0"/>
            </a:br>
            <a:endParaRPr lang="en-CA" sz="1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400" dirty="0" smtClean="0"/>
              <a:t>Realized that ANSWER1 in orange is not always the same and varies across each question. Might be “strongly disagree” or “not at all”</a:t>
            </a:r>
            <a:br>
              <a:rPr lang="en-CA" sz="1400" dirty="0" smtClean="0"/>
            </a:br>
            <a:endParaRPr lang="en-CA" sz="1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400" dirty="0" smtClean="0"/>
              <a:t>Could be positive or negative response depending on question</a:t>
            </a:r>
          </a:p>
        </p:txBody>
      </p:sp>
    </p:spTree>
    <p:extLst>
      <p:ext uri="{BB962C8B-B14F-4D97-AF65-F5344CB8AC3E}">
        <p14:creationId xmlns:p14="http://schemas.microsoft.com/office/powerpoint/2010/main" val="11593338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996440" y="5146448"/>
            <a:ext cx="7810500" cy="164024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67" y="1591811"/>
            <a:ext cx="6207853" cy="349191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220285" y="5209166"/>
            <a:ext cx="78381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 smtClean="0"/>
              <a:t>Week 2.5</a:t>
            </a:r>
            <a:r>
              <a:rPr lang="en-CA" sz="1600" dirty="0" smtClean="0"/>
              <a:t/>
            </a:r>
            <a:br>
              <a:rPr lang="en-CA" sz="1600" dirty="0" smtClean="0"/>
            </a:br>
            <a:endParaRPr lang="en-CA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600" dirty="0" smtClean="0"/>
              <a:t>Drafts by Lori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600" dirty="0" smtClean="0"/>
              <a:t>Comparison of different themes, grey menu really matches the white background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600" dirty="0" smtClean="0"/>
              <a:t>Avoided using “key take away” in this dashboard to let the user come to their own conclusion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9941" y="1646540"/>
            <a:ext cx="6222059" cy="3499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8696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58723" y="815340"/>
            <a:ext cx="2036777" cy="55092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4" name="slide5" descr="3 - Distribution of Response">
            <a:extLst>
              <a:ext uri="{FF2B5EF4-FFF2-40B4-BE49-F238E27FC236}">
                <a16:creationId xmlns:a16="http://schemas.microsoft.com/office/drawing/2014/main" id="{56A5D2D5-621B-405B-A3EC-C3EA72CE61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1806" y="1010559"/>
            <a:ext cx="9801137" cy="551313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8723" y="1014498"/>
            <a:ext cx="1971413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 smtClean="0"/>
              <a:t>Week 3</a:t>
            </a:r>
            <a:r>
              <a:rPr lang="en-CA" sz="1600" dirty="0" smtClean="0"/>
              <a:t/>
            </a:r>
            <a:br>
              <a:rPr lang="en-CA" sz="1600" dirty="0" smtClean="0"/>
            </a:br>
            <a:endParaRPr lang="en-CA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600" dirty="0" smtClean="0"/>
              <a:t>Diverging bar chart shows total negative, positive, and neutral responses</a:t>
            </a:r>
            <a:br>
              <a:rPr lang="en-CA" sz="1600" dirty="0" smtClean="0"/>
            </a:br>
            <a:endParaRPr lang="en-CA" sz="1600" dirty="0" smtClean="0"/>
          </a:p>
          <a:p>
            <a:r>
              <a:rPr lang="en-CA" sz="1600" b="1" dirty="0" smtClean="0"/>
              <a:t>Discussion</a:t>
            </a:r>
          </a:p>
          <a:p>
            <a:endParaRPr lang="en-CA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600" dirty="0" smtClean="0"/>
              <a:t>Orange colored data will always correspond to negative response for consistency</a:t>
            </a:r>
            <a:br>
              <a:rPr lang="en-CA" sz="1600" dirty="0" smtClean="0"/>
            </a:br>
            <a:endParaRPr lang="en-CA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600" dirty="0" smtClean="0"/>
              <a:t>Used complimentary colors for higher contrast</a:t>
            </a:r>
            <a:endParaRPr lang="en-CA" sz="1600" dirty="0"/>
          </a:p>
        </p:txBody>
      </p:sp>
    </p:spTree>
    <p:extLst>
      <p:ext uri="{BB962C8B-B14F-4D97-AF65-F5344CB8AC3E}">
        <p14:creationId xmlns:p14="http://schemas.microsoft.com/office/powerpoint/2010/main" val="15428938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98250" y="1115736"/>
            <a:ext cx="2451350" cy="56018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9369" y="745226"/>
            <a:ext cx="9033489" cy="586949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18782" y="1300293"/>
            <a:ext cx="1954635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 smtClean="0"/>
              <a:t>Description</a:t>
            </a:r>
          </a:p>
          <a:p>
            <a:endParaRPr lang="en-CA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600" dirty="0" smtClean="0"/>
              <a:t>Stacked </a:t>
            </a:r>
            <a:r>
              <a:rPr lang="en-CA" sz="1600" dirty="0" err="1" smtClean="0"/>
              <a:t>barchart</a:t>
            </a:r>
            <a:r>
              <a:rPr lang="en-CA" sz="1600" dirty="0" smtClean="0"/>
              <a:t> on left shows distribution of responses upon expanding</a:t>
            </a:r>
            <a:br>
              <a:rPr lang="en-CA" sz="1600" dirty="0" smtClean="0"/>
            </a:br>
            <a:endParaRPr lang="en-CA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600" dirty="0" smtClean="0"/>
              <a:t>Unexpanded section only has bar chart with combined average</a:t>
            </a:r>
            <a:br>
              <a:rPr lang="en-CA" sz="1600" dirty="0" smtClean="0"/>
            </a:br>
            <a:endParaRPr lang="en-CA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600" dirty="0" err="1" smtClean="0"/>
              <a:t>Dumbell</a:t>
            </a:r>
            <a:r>
              <a:rPr lang="en-CA" sz="1600" dirty="0" smtClean="0"/>
              <a:t> chart shows change in percent between 2019-2020, with colored arrow indicating decreases</a:t>
            </a:r>
            <a:endParaRPr lang="en-CA" sz="1600" dirty="0"/>
          </a:p>
        </p:txBody>
      </p:sp>
      <p:sp>
        <p:nvSpPr>
          <p:cNvPr id="5" name="TextBox 4"/>
          <p:cNvSpPr txBox="1"/>
          <p:nvPr/>
        </p:nvSpPr>
        <p:spPr>
          <a:xfrm>
            <a:off x="1790321" y="92279"/>
            <a:ext cx="80869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b="1" dirty="0" smtClean="0"/>
              <a:t>Initial Sketch of PSES Dashboard in MS Paint</a:t>
            </a:r>
            <a:endParaRPr lang="en-CA" sz="2800" b="1" dirty="0"/>
          </a:p>
        </p:txBody>
      </p:sp>
    </p:spTree>
    <p:extLst>
      <p:ext uri="{BB962C8B-B14F-4D97-AF65-F5344CB8AC3E}">
        <p14:creationId xmlns:p14="http://schemas.microsoft.com/office/powerpoint/2010/main" val="8820050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8723" y="1767840"/>
            <a:ext cx="2036777" cy="378714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5088" y="729842"/>
            <a:ext cx="9648777" cy="544865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0668" y="1979232"/>
            <a:ext cx="1979802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 smtClean="0"/>
              <a:t>Week 4 Finalization Discussion</a:t>
            </a:r>
            <a:r>
              <a:rPr lang="en-CA" sz="1600" dirty="0" smtClean="0"/>
              <a:t/>
            </a:r>
            <a:br>
              <a:rPr lang="en-CA" sz="1600" dirty="0" smtClean="0"/>
            </a:br>
            <a:endParaRPr lang="en-CA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600" dirty="0" smtClean="0"/>
              <a:t>“I don’t know” and “Not applicable” responses should be included in a different shade in the neutral response section (not yet implemented)  </a:t>
            </a:r>
          </a:p>
        </p:txBody>
      </p:sp>
    </p:spTree>
    <p:extLst>
      <p:ext uri="{BB962C8B-B14F-4D97-AF65-F5344CB8AC3E}">
        <p14:creationId xmlns:p14="http://schemas.microsoft.com/office/powerpoint/2010/main" val="31200240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rtboard 7.pdf"/>
          <p:cNvPicPr>
            <a:picLocks noChangeAspect="1"/>
          </p:cNvPicPr>
          <p:nvPr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2"/>
              <a:stretch>
                <a:fillRect/>
              </a:stretch>
            </p:blipFill>
          </mc:Choice>
          <mc:Fallback>
            <p:blipFill>
              <a:blip r:embed="rId3"/>
              <a:stretch>
                <a:fillRect/>
              </a:stretch>
            </p:blipFill>
          </mc:Fallback>
        </mc:AlternateContent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5132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50"/>
          <p:cNvSpPr/>
          <p:nvPr/>
        </p:nvSpPr>
        <p:spPr>
          <a:xfrm>
            <a:off x="58723" y="1983734"/>
            <a:ext cx="1727469" cy="401320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4426" y="453283"/>
            <a:ext cx="8165263" cy="614219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6891" y="2724347"/>
            <a:ext cx="2481090" cy="376350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110767" y="2724347"/>
            <a:ext cx="3410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Overall Average Positive Response </a:t>
            </a:r>
            <a:endParaRPr lang="en-CA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852555" y="3237571"/>
            <a:ext cx="1845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>
                <a:solidFill>
                  <a:schemeClr val="bg1"/>
                </a:solidFill>
              </a:rPr>
              <a:t>Compensation</a:t>
            </a: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852554" y="3750795"/>
            <a:ext cx="26683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>
                <a:solidFill>
                  <a:schemeClr val="bg1"/>
                </a:solidFill>
              </a:rPr>
              <a:t>Employee Engagement</a:t>
            </a: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852553" y="4264019"/>
            <a:ext cx="26683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>
                <a:solidFill>
                  <a:schemeClr val="bg1"/>
                </a:solidFill>
              </a:rPr>
              <a:t>Leadership</a:t>
            </a: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852550" y="4820337"/>
            <a:ext cx="26683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>
                <a:solidFill>
                  <a:schemeClr val="bg1"/>
                </a:solidFill>
              </a:rPr>
              <a:t>Workforce</a:t>
            </a: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852550" y="5364743"/>
            <a:ext cx="26683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>
                <a:solidFill>
                  <a:schemeClr val="bg1"/>
                </a:solidFill>
              </a:rPr>
              <a:t>Workplace</a:t>
            </a: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875757" y="5926295"/>
            <a:ext cx="2310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>
                <a:solidFill>
                  <a:schemeClr val="bg1"/>
                </a:solidFill>
              </a:rPr>
              <a:t>Workplace Well-Being</a:t>
            </a:r>
            <a:endParaRPr lang="en-CA" dirty="0">
              <a:solidFill>
                <a:schemeClr val="bg1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4734" y="1983735"/>
            <a:ext cx="782869" cy="3048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32931" y="1983735"/>
            <a:ext cx="1104294" cy="3048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7520937" y="1874525"/>
            <a:ext cx="18600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 dirty="0" smtClean="0">
                <a:solidFill>
                  <a:schemeClr val="bg1"/>
                </a:solidFill>
              </a:rPr>
              <a:t>Use filter to select unit</a:t>
            </a:r>
            <a:endParaRPr lang="en-CA" sz="14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9670982" y="1874525"/>
            <a:ext cx="18600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 dirty="0" smtClean="0">
                <a:solidFill>
                  <a:schemeClr val="bg1"/>
                </a:solidFill>
              </a:rPr>
              <a:t>Use filter to select comparable unit </a:t>
            </a:r>
            <a:endParaRPr lang="en-CA" sz="1400" b="1" dirty="0">
              <a:solidFill>
                <a:schemeClr val="bg1"/>
              </a:solidFill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42332" y="509969"/>
            <a:ext cx="2849920" cy="1914525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5027122" y="509969"/>
            <a:ext cx="5951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b="1" dirty="0" smtClean="0"/>
              <a:t>Comparison Report</a:t>
            </a:r>
            <a:endParaRPr lang="en-CA" b="1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86192" y="69437"/>
            <a:ext cx="2238375" cy="67056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02766" y="838793"/>
            <a:ext cx="4166719" cy="9144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32753" y="1594918"/>
            <a:ext cx="1286829" cy="222808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34344" y="1594918"/>
            <a:ext cx="1286829" cy="222808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42804" y="2533343"/>
            <a:ext cx="466725" cy="3567068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54352" y="2573851"/>
            <a:ext cx="466725" cy="3567068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8174304" y="2673918"/>
            <a:ext cx="782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>
                <a:solidFill>
                  <a:srgbClr val="002060"/>
                </a:solidFill>
              </a:rPr>
              <a:t>75%</a:t>
            </a:r>
            <a:endParaRPr lang="en-CA" dirty="0">
              <a:solidFill>
                <a:srgbClr val="002060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0209558" y="2673918"/>
            <a:ext cx="782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>
                <a:solidFill>
                  <a:srgbClr val="002060"/>
                </a:solidFill>
              </a:rPr>
              <a:t>67%</a:t>
            </a:r>
            <a:endParaRPr lang="en-CA" dirty="0">
              <a:solidFill>
                <a:srgbClr val="002060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8174303" y="3224509"/>
            <a:ext cx="782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>
                <a:solidFill>
                  <a:schemeClr val="accent2">
                    <a:lumMod val="75000"/>
                  </a:schemeClr>
                </a:solidFill>
              </a:rPr>
              <a:t>54%</a:t>
            </a:r>
            <a:endParaRPr lang="en-CA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0186114" y="3215838"/>
            <a:ext cx="782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>
                <a:solidFill>
                  <a:srgbClr val="002060"/>
                </a:solidFill>
              </a:rPr>
              <a:t>68%</a:t>
            </a:r>
            <a:endParaRPr lang="en-CA" dirty="0">
              <a:solidFill>
                <a:srgbClr val="002060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8156604" y="3760331"/>
            <a:ext cx="782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>
                <a:solidFill>
                  <a:schemeClr val="accent2">
                    <a:lumMod val="75000"/>
                  </a:schemeClr>
                </a:solidFill>
              </a:rPr>
              <a:t>46%</a:t>
            </a:r>
            <a:endParaRPr lang="en-CA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8179340" y="4257341"/>
            <a:ext cx="782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>
                <a:solidFill>
                  <a:srgbClr val="002060"/>
                </a:solidFill>
              </a:rPr>
              <a:t>82%</a:t>
            </a:r>
            <a:endParaRPr lang="en-CA" dirty="0">
              <a:solidFill>
                <a:srgbClr val="00206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8204531" y="4785389"/>
            <a:ext cx="782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>
                <a:solidFill>
                  <a:srgbClr val="002060"/>
                </a:solidFill>
              </a:rPr>
              <a:t>95%</a:t>
            </a:r>
            <a:endParaRPr lang="en-CA" dirty="0">
              <a:solidFill>
                <a:srgbClr val="002060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8199638" y="5285297"/>
            <a:ext cx="782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>
                <a:solidFill>
                  <a:srgbClr val="002060"/>
                </a:solidFill>
              </a:rPr>
              <a:t>66%</a:t>
            </a:r>
            <a:endParaRPr lang="en-CA" dirty="0">
              <a:solidFill>
                <a:srgbClr val="002060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8199637" y="5817691"/>
            <a:ext cx="782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>
                <a:solidFill>
                  <a:schemeClr val="accent2">
                    <a:lumMod val="75000"/>
                  </a:schemeClr>
                </a:solidFill>
              </a:rPr>
              <a:t>54%</a:t>
            </a:r>
            <a:endParaRPr lang="en-CA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0186113" y="3742711"/>
            <a:ext cx="782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>
                <a:solidFill>
                  <a:srgbClr val="002060"/>
                </a:solidFill>
              </a:rPr>
              <a:t>68%</a:t>
            </a:r>
            <a:endParaRPr lang="en-CA" dirty="0">
              <a:solidFill>
                <a:srgbClr val="002060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0186112" y="4272890"/>
            <a:ext cx="782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>
                <a:solidFill>
                  <a:srgbClr val="002060"/>
                </a:solidFill>
              </a:rPr>
              <a:t>80%</a:t>
            </a:r>
            <a:endParaRPr lang="en-CA" dirty="0">
              <a:solidFill>
                <a:srgbClr val="002060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0186111" y="4785389"/>
            <a:ext cx="782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>
                <a:solidFill>
                  <a:srgbClr val="002060"/>
                </a:solidFill>
              </a:rPr>
              <a:t>78%</a:t>
            </a:r>
            <a:endParaRPr lang="en-CA" dirty="0">
              <a:solidFill>
                <a:srgbClr val="002060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0186111" y="5321102"/>
            <a:ext cx="782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>
                <a:solidFill>
                  <a:srgbClr val="002060"/>
                </a:solidFill>
              </a:rPr>
              <a:t>64%</a:t>
            </a:r>
            <a:endParaRPr lang="en-CA" dirty="0">
              <a:solidFill>
                <a:srgbClr val="002060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0186110" y="5840497"/>
            <a:ext cx="782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>
                <a:solidFill>
                  <a:srgbClr val="002060"/>
                </a:solidFill>
              </a:rPr>
              <a:t>68%</a:t>
            </a:r>
            <a:endParaRPr lang="en-CA" dirty="0">
              <a:solidFill>
                <a:srgbClr val="002060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6957884" y="6596390"/>
            <a:ext cx="81586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50" dirty="0" smtClean="0"/>
              <a:t>Note- </a:t>
            </a:r>
            <a:r>
              <a:rPr lang="en-CA" sz="1050" b="1" dirty="0">
                <a:solidFill>
                  <a:schemeClr val="accent2">
                    <a:lumMod val="75000"/>
                  </a:schemeClr>
                </a:solidFill>
              </a:rPr>
              <a:t>Orange</a:t>
            </a:r>
            <a:r>
              <a:rPr lang="en-CA" sz="1050" dirty="0"/>
              <a:t> highlight reflects percentages that fall below the </a:t>
            </a:r>
            <a:r>
              <a:rPr lang="en-CA" sz="1050" dirty="0" smtClean="0"/>
              <a:t>comparable unit’s average.</a:t>
            </a:r>
            <a:endParaRPr lang="en-CA" sz="1050" dirty="0"/>
          </a:p>
        </p:txBody>
      </p:sp>
      <p:sp>
        <p:nvSpPr>
          <p:cNvPr id="45" name="TextBox 44"/>
          <p:cNvSpPr txBox="1"/>
          <p:nvPr/>
        </p:nvSpPr>
        <p:spPr>
          <a:xfrm>
            <a:off x="4785607" y="912847"/>
            <a:ext cx="69143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400" dirty="0" smtClean="0"/>
              <a:t>Select the two organizational units to compare in the below filters. Filter 1 will be compared against Filter 2. </a:t>
            </a:r>
            <a:endParaRPr lang="en-CA" sz="1400" dirty="0"/>
          </a:p>
        </p:txBody>
      </p:sp>
      <p:sp>
        <p:nvSpPr>
          <p:cNvPr id="46" name="TextBox 45"/>
          <p:cNvSpPr txBox="1"/>
          <p:nvPr/>
        </p:nvSpPr>
        <p:spPr>
          <a:xfrm>
            <a:off x="8319168" y="1587839"/>
            <a:ext cx="11409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00" dirty="0" smtClean="0"/>
              <a:t>CDO</a:t>
            </a:r>
            <a:endParaRPr lang="en-CA" sz="1000" dirty="0"/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93217" y="1680875"/>
            <a:ext cx="440651" cy="67880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80945" y="1655701"/>
            <a:ext cx="657225" cy="101242"/>
          </a:xfrm>
          <a:prstGeom prst="rect">
            <a:avLst/>
          </a:prstGeom>
        </p:spPr>
      </p:pic>
      <p:sp>
        <p:nvSpPr>
          <p:cNvPr id="49" name="TextBox 48"/>
          <p:cNvSpPr txBox="1"/>
          <p:nvPr/>
        </p:nvSpPr>
        <p:spPr>
          <a:xfrm>
            <a:off x="10263665" y="1587834"/>
            <a:ext cx="14054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50" dirty="0" smtClean="0"/>
              <a:t>CBSA</a:t>
            </a:r>
            <a:endParaRPr lang="en-CA" sz="1050" dirty="0"/>
          </a:p>
        </p:txBody>
      </p:sp>
      <p:sp>
        <p:nvSpPr>
          <p:cNvPr id="50" name="TextBox 49"/>
          <p:cNvSpPr txBox="1"/>
          <p:nvPr/>
        </p:nvSpPr>
        <p:spPr>
          <a:xfrm>
            <a:off x="0" y="2098337"/>
            <a:ext cx="178619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 dirty="0" smtClean="0"/>
              <a:t>Week 3</a:t>
            </a:r>
            <a:r>
              <a:rPr lang="en-CA" sz="1400" dirty="0" smtClean="0"/>
              <a:t/>
            </a:r>
            <a:br>
              <a:rPr lang="en-CA" sz="1400" dirty="0" smtClean="0"/>
            </a:br>
            <a:endParaRPr lang="en-CA" sz="1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400" dirty="0" smtClean="0"/>
              <a:t>Concept drafted by Melanie</a:t>
            </a:r>
            <a:br>
              <a:rPr lang="en-CA" sz="1400" dirty="0" smtClean="0"/>
            </a:br>
            <a:endParaRPr lang="en-CA" sz="1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400" dirty="0" smtClean="0"/>
              <a:t>Similar to comparisons used in websites when looking at car specs online</a:t>
            </a:r>
            <a:br>
              <a:rPr lang="en-CA" sz="1400" dirty="0" smtClean="0"/>
            </a:br>
            <a:endParaRPr lang="en-CA" sz="1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400" dirty="0" smtClean="0"/>
              <a:t>Colored text indicate increase/decrease from comparison</a:t>
            </a:r>
            <a:endParaRPr lang="en-CA" sz="1400" dirty="0"/>
          </a:p>
        </p:txBody>
      </p:sp>
    </p:spTree>
    <p:extLst>
      <p:ext uri="{BB962C8B-B14F-4D97-AF65-F5344CB8AC3E}">
        <p14:creationId xmlns:p14="http://schemas.microsoft.com/office/powerpoint/2010/main" val="8693694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58723" y="632461"/>
            <a:ext cx="2234897" cy="60793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6031" y="982980"/>
            <a:ext cx="9675969" cy="545592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70856" y="710118"/>
            <a:ext cx="2122764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 smtClean="0"/>
              <a:t>Week 3.5</a:t>
            </a:r>
            <a:r>
              <a:rPr lang="en-CA" sz="1600" dirty="0" smtClean="0"/>
              <a:t/>
            </a:r>
            <a:br>
              <a:rPr lang="en-CA" sz="1600" dirty="0" smtClean="0"/>
            </a:br>
            <a:endParaRPr lang="en-CA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600" dirty="0" smtClean="0"/>
              <a:t>Initial implementation</a:t>
            </a:r>
            <a:br>
              <a:rPr lang="en-CA" sz="1600" dirty="0" smtClean="0"/>
            </a:br>
            <a:endParaRPr lang="en-CA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600" dirty="0" smtClean="0"/>
              <a:t>Navy blue used over black to match CBSA theme</a:t>
            </a:r>
            <a:br>
              <a:rPr lang="en-CA" sz="1600" dirty="0" smtClean="0"/>
            </a:br>
            <a:endParaRPr lang="en-CA" sz="1600" dirty="0" smtClean="0"/>
          </a:p>
          <a:p>
            <a:r>
              <a:rPr lang="en-CA" sz="1600" b="1" dirty="0" smtClean="0"/>
              <a:t>Discussion</a:t>
            </a:r>
            <a:br>
              <a:rPr lang="en-CA" sz="1600" b="1" dirty="0" smtClean="0"/>
            </a:br>
            <a:endParaRPr lang="en-CA" sz="1600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600" dirty="0" smtClean="0"/>
              <a:t>Columns and cells need division to separate header from data</a:t>
            </a:r>
            <a:br>
              <a:rPr lang="en-CA" sz="1600" dirty="0" smtClean="0"/>
            </a:br>
            <a:endParaRPr lang="en-CA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600" dirty="0" smtClean="0"/>
              <a:t>Colored text to detect differences on two separate filters is difficult to achieve in Tableau, should keep all numbered text as white</a:t>
            </a:r>
          </a:p>
        </p:txBody>
      </p:sp>
    </p:spTree>
    <p:extLst>
      <p:ext uri="{BB962C8B-B14F-4D97-AF65-F5344CB8AC3E}">
        <p14:creationId xmlns:p14="http://schemas.microsoft.com/office/powerpoint/2010/main" val="22542253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8723" y="647700"/>
            <a:ext cx="2082497" cy="38862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7059" y="647700"/>
            <a:ext cx="9934941" cy="557784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70856" y="710118"/>
            <a:ext cx="2122764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 smtClean="0"/>
              <a:t>Week 4 Finalization</a:t>
            </a:r>
            <a:r>
              <a:rPr lang="en-CA" sz="1600" dirty="0" smtClean="0"/>
              <a:t/>
            </a:r>
            <a:br>
              <a:rPr lang="en-CA" sz="1600" dirty="0" smtClean="0"/>
            </a:br>
            <a:endParaRPr lang="en-CA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600" dirty="0" smtClean="0"/>
              <a:t>Golden text to highlight headers</a:t>
            </a:r>
            <a:br>
              <a:rPr lang="en-CA" sz="1600" dirty="0" smtClean="0"/>
            </a:br>
            <a:endParaRPr lang="en-CA" sz="1600" dirty="0" smtClean="0"/>
          </a:p>
          <a:p>
            <a:r>
              <a:rPr lang="en-CA" sz="1600" b="1" dirty="0" smtClean="0"/>
              <a:t>Discussion</a:t>
            </a:r>
            <a:br>
              <a:rPr lang="en-CA" sz="1600" b="1" dirty="0" smtClean="0"/>
            </a:br>
            <a:endParaRPr lang="en-CA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600" dirty="0" smtClean="0"/>
              <a:t>A graphical representation of this (grouped bar charts) might be easier to visually detect differences for comparison</a:t>
            </a:r>
            <a:br>
              <a:rPr lang="en-CA" sz="1600" dirty="0" smtClean="0"/>
            </a:br>
            <a:endParaRPr lang="en-CA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sz="1600" dirty="0"/>
          </a:p>
        </p:txBody>
      </p:sp>
    </p:spTree>
    <p:extLst>
      <p:ext uri="{BB962C8B-B14F-4D97-AF65-F5344CB8AC3E}">
        <p14:creationId xmlns:p14="http://schemas.microsoft.com/office/powerpoint/2010/main" val="24476930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rtboard 8.pdf"/>
          <p:cNvPicPr>
            <a:picLocks noChangeAspect="1"/>
          </p:cNvPicPr>
          <p:nvPr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2"/>
              <a:stretch>
                <a:fillRect/>
              </a:stretch>
            </p:blipFill>
          </mc:Choice>
          <mc:Fallback>
            <p:blipFill>
              <a:blip r:embed="rId3"/>
              <a:stretch>
                <a:fillRect/>
              </a:stretch>
            </p:blipFill>
          </mc:Fallback>
        </mc:AlternateContent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5680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58723" y="2481684"/>
            <a:ext cx="1715019" cy="164073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Rectangle 3"/>
          <p:cNvSpPr/>
          <p:nvPr/>
        </p:nvSpPr>
        <p:spPr>
          <a:xfrm>
            <a:off x="2048614" y="168044"/>
            <a:ext cx="8588520" cy="647994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3528279" y="168044"/>
            <a:ext cx="13574" cy="64799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130801" y="847071"/>
            <a:ext cx="13217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PSES Results Visualization Tool 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362919" y="353974"/>
            <a:ext cx="5453149" cy="36933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Comparison Report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362919" y="860380"/>
            <a:ext cx="1815287" cy="26161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05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Filter 1: Agency &gt; Directorate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479016" y="847071"/>
            <a:ext cx="1491966" cy="26161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05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Filter 2: Year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8324102" y="847071"/>
            <a:ext cx="1491966" cy="26161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05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Filter 3: Category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2446" y="1932867"/>
            <a:ext cx="5774094" cy="349087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4895925" y="5670846"/>
            <a:ext cx="4535055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50" dirty="0" smtClean="0"/>
              <a:t>Is there an option to do a multi select filter on teams? One person may want to see CDO compared to CBSA, but someone else may want to see various CDO’s compared to one another. </a:t>
            </a:r>
            <a:endParaRPr lang="en-CA" sz="1050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6556" y="325889"/>
            <a:ext cx="1085116" cy="425502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2152179" y="2481684"/>
            <a:ext cx="1321723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 smtClean="0"/>
              <a:t>Menu</a:t>
            </a:r>
          </a:p>
          <a:p>
            <a:endParaRPr lang="en-CA" sz="11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sz="1100" dirty="0" smtClean="0">
                <a:solidFill>
                  <a:schemeClr val="tx2">
                    <a:lumMod val="75000"/>
                  </a:schemeClr>
                </a:solidFill>
              </a:rPr>
              <a:t>Survey Results Analysis </a:t>
            </a:r>
          </a:p>
          <a:p>
            <a:endParaRPr lang="en-CA" sz="11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sz="1100" dirty="0">
                <a:solidFill>
                  <a:schemeClr val="tx2">
                    <a:lumMod val="75000"/>
                  </a:schemeClr>
                </a:solidFill>
              </a:rPr>
              <a:t>Question </a:t>
            </a:r>
            <a:r>
              <a:rPr lang="en-CA" sz="1100" dirty="0" smtClean="0">
                <a:solidFill>
                  <a:schemeClr val="tx2">
                    <a:lumMod val="75000"/>
                  </a:schemeClr>
                </a:solidFill>
              </a:rPr>
              <a:t>Detail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CA" sz="1100" dirty="0">
              <a:solidFill>
                <a:schemeClr val="tx2">
                  <a:lumMod val="75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sz="1100" dirty="0" smtClean="0">
                <a:solidFill>
                  <a:schemeClr val="tx2">
                    <a:lumMod val="75000"/>
                  </a:schemeClr>
                </a:solidFill>
              </a:rPr>
              <a:t>Comet Chart</a:t>
            </a:r>
            <a:endParaRPr lang="en-CA" sz="1100" dirty="0">
              <a:solidFill>
                <a:schemeClr val="tx2">
                  <a:lumMod val="75000"/>
                </a:schemeClr>
              </a:solidFill>
            </a:endParaRPr>
          </a:p>
          <a:p>
            <a:endParaRPr lang="en-CA" sz="11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sz="11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Comparison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01336" y="2616794"/>
            <a:ext cx="157240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 smtClean="0"/>
              <a:t>Week 1.5</a:t>
            </a:r>
            <a:r>
              <a:rPr lang="en-CA" sz="1600" dirty="0" smtClean="0"/>
              <a:t/>
            </a:r>
            <a:br>
              <a:rPr lang="en-CA" sz="1600" dirty="0" smtClean="0"/>
            </a:br>
            <a:endParaRPr lang="en-CA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600" dirty="0" smtClean="0"/>
              <a:t>Concept drafted by Melanie</a:t>
            </a:r>
            <a:endParaRPr lang="en-CA" sz="1600" dirty="0"/>
          </a:p>
        </p:txBody>
      </p:sp>
    </p:spTree>
    <p:extLst>
      <p:ext uri="{BB962C8B-B14F-4D97-AF65-F5344CB8AC3E}">
        <p14:creationId xmlns:p14="http://schemas.microsoft.com/office/powerpoint/2010/main" val="322651347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8723" y="815339"/>
            <a:ext cx="2128217" cy="571548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6651" y="548641"/>
            <a:ext cx="9336748" cy="598218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70856" y="1222334"/>
            <a:ext cx="2016084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 smtClean="0"/>
              <a:t>Week 2</a:t>
            </a:r>
            <a:r>
              <a:rPr lang="en-CA" sz="1600" dirty="0" smtClean="0"/>
              <a:t/>
            </a:r>
            <a:br>
              <a:rPr lang="en-CA" sz="1600" dirty="0" smtClean="0"/>
            </a:br>
            <a:endParaRPr lang="en-CA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600" dirty="0" smtClean="0"/>
              <a:t>Colors in top table indicate comparison to previous year</a:t>
            </a:r>
            <a:br>
              <a:rPr lang="en-CA" sz="1600" dirty="0" smtClean="0"/>
            </a:br>
            <a:endParaRPr lang="en-CA" sz="1600" dirty="0" smtClean="0"/>
          </a:p>
          <a:p>
            <a:r>
              <a:rPr lang="en-CA" sz="1600" b="1" dirty="0" smtClean="0"/>
              <a:t>Discussion</a:t>
            </a:r>
            <a:br>
              <a:rPr lang="en-CA" sz="1600" b="1" dirty="0" smtClean="0"/>
            </a:br>
            <a:endParaRPr lang="en-CA" sz="1600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600" dirty="0" smtClean="0"/>
              <a:t>Lots of information in this page, meaning of color is not readily apparent in top table</a:t>
            </a:r>
            <a:br>
              <a:rPr lang="en-CA" sz="1600" dirty="0" smtClean="0"/>
            </a:br>
            <a:endParaRPr lang="en-CA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600" dirty="0" smtClean="0"/>
              <a:t>Lots of branches and agencies, need to select default ones to compare against</a:t>
            </a:r>
            <a:endParaRPr lang="en-CA" sz="1600" dirty="0"/>
          </a:p>
        </p:txBody>
      </p:sp>
    </p:spTree>
    <p:extLst>
      <p:ext uri="{BB962C8B-B14F-4D97-AF65-F5344CB8AC3E}">
        <p14:creationId xmlns:p14="http://schemas.microsoft.com/office/powerpoint/2010/main" val="27622073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58723" y="815340"/>
            <a:ext cx="2234897" cy="55626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TextBox 2"/>
          <p:cNvSpPr txBox="1"/>
          <p:nvPr/>
        </p:nvSpPr>
        <p:spPr>
          <a:xfrm>
            <a:off x="170856" y="1222334"/>
            <a:ext cx="2122764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 smtClean="0"/>
              <a:t>Week 3</a:t>
            </a:r>
            <a:r>
              <a:rPr lang="en-CA" sz="1600" dirty="0" smtClean="0"/>
              <a:t/>
            </a:r>
            <a:br>
              <a:rPr lang="en-CA" sz="1600" dirty="0" smtClean="0"/>
            </a:br>
            <a:endParaRPr lang="en-CA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600" dirty="0" smtClean="0"/>
              <a:t>Simplification of table to look at overall percentages per theme</a:t>
            </a:r>
            <a:br>
              <a:rPr lang="en-CA" sz="1600" dirty="0" smtClean="0"/>
            </a:br>
            <a:endParaRPr lang="en-CA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600" dirty="0" smtClean="0"/>
              <a:t>Difficulty incorporating overall APR (blue numbers on right)</a:t>
            </a:r>
            <a:br>
              <a:rPr lang="en-CA" sz="1600" dirty="0" smtClean="0"/>
            </a:br>
            <a:endParaRPr lang="en-CA" sz="1600" dirty="0" smtClean="0"/>
          </a:p>
          <a:p>
            <a:r>
              <a:rPr lang="en-CA" sz="1600" b="1" dirty="0" smtClean="0"/>
              <a:t>Discussion</a:t>
            </a:r>
            <a:br>
              <a:rPr lang="en-CA" sz="1600" b="1" dirty="0" smtClean="0"/>
            </a:br>
            <a:endParaRPr lang="en-CA" sz="1600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600" dirty="0" smtClean="0"/>
              <a:t>Design is a little bland, but it shows the right kind of information for branches/agencies comparison</a:t>
            </a:r>
            <a:endParaRPr lang="en-CA" sz="1600" dirty="0"/>
          </a:p>
        </p:txBody>
      </p:sp>
      <p:pic>
        <p:nvPicPr>
          <p:cNvPr id="4" name="slide6" descr="4 - Comparison Report">
            <a:extLst>
              <a:ext uri="{FF2B5EF4-FFF2-40B4-BE49-F238E27FC236}">
                <a16:creationId xmlns:a16="http://schemas.microsoft.com/office/drawing/2014/main" id="{39499FDD-010B-40CE-BDDB-26A8AF9877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2587" y="1002753"/>
            <a:ext cx="9699413" cy="5455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24287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58723" y="815340"/>
            <a:ext cx="2234897" cy="50596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TextBox 2"/>
          <p:cNvSpPr txBox="1"/>
          <p:nvPr/>
        </p:nvSpPr>
        <p:spPr>
          <a:xfrm>
            <a:off x="170856" y="1222334"/>
            <a:ext cx="2122764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 smtClean="0"/>
              <a:t>Week 3.5</a:t>
            </a:r>
            <a:r>
              <a:rPr lang="en-CA" sz="1600" dirty="0" smtClean="0"/>
              <a:t/>
            </a:r>
            <a:br>
              <a:rPr lang="en-CA" sz="1600" dirty="0" smtClean="0"/>
            </a:br>
            <a:endParaRPr lang="en-CA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600" dirty="0" smtClean="0"/>
              <a:t>Addition of cell colors to show difference between select branches and top row</a:t>
            </a:r>
            <a:br>
              <a:rPr lang="en-CA" sz="1600" dirty="0" smtClean="0"/>
            </a:br>
            <a:endParaRPr lang="en-CA" sz="1600" dirty="0" smtClean="0"/>
          </a:p>
          <a:p>
            <a:r>
              <a:rPr lang="en-CA" sz="1600" b="1" dirty="0" smtClean="0"/>
              <a:t>Discussion</a:t>
            </a:r>
            <a:br>
              <a:rPr lang="en-CA" sz="1600" b="1" dirty="0" smtClean="0"/>
            </a:br>
            <a:endParaRPr lang="en-CA" sz="1600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600" dirty="0" smtClean="0"/>
              <a:t>Colors are really meaningful and we can easily see which themes show the most increase/decrease in APR</a:t>
            </a:r>
          </a:p>
        </p:txBody>
      </p:sp>
      <p:pic>
        <p:nvPicPr>
          <p:cNvPr id="5" name="slide7" descr="5 - Comparison Report Concept">
            <a:extLst>
              <a:ext uri="{FF2B5EF4-FFF2-40B4-BE49-F238E27FC236}">
                <a16:creationId xmlns:a16="http://schemas.microsoft.com/office/drawing/2014/main" id="{B12B6C0D-0D8E-4553-9905-38002BE916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4120" y="877260"/>
            <a:ext cx="9707880" cy="5460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8613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98249" y="1115736"/>
            <a:ext cx="2905677" cy="537734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0763" y="1157681"/>
            <a:ext cx="8752214" cy="503339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93615" y="1157681"/>
            <a:ext cx="2692866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 smtClean="0"/>
              <a:t>Description</a:t>
            </a:r>
          </a:p>
          <a:p>
            <a:endParaRPr lang="en-CA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600" dirty="0" smtClean="0"/>
              <a:t>Idea to replace dumbbell chart with comet chart. </a:t>
            </a:r>
            <a:br>
              <a:rPr lang="en-CA" sz="1600" dirty="0" smtClean="0"/>
            </a:br>
            <a:endParaRPr lang="en-CA" sz="1600" dirty="0" smtClean="0"/>
          </a:p>
          <a:p>
            <a:r>
              <a:rPr lang="en-CA" sz="1600" b="1" dirty="0" smtClean="0"/>
              <a:t>Discussion</a:t>
            </a:r>
            <a:br>
              <a:rPr lang="en-CA" sz="1600" b="1" dirty="0" smtClean="0"/>
            </a:br>
            <a:endParaRPr lang="en-CA" sz="1600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600" dirty="0" smtClean="0"/>
              <a:t>Shows the same information, but it is easier to see the change in percent by coloring comets that have a negative change overall. </a:t>
            </a:r>
            <a:br>
              <a:rPr lang="en-CA" sz="1600" dirty="0" smtClean="0"/>
            </a:br>
            <a:endParaRPr lang="en-CA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600" dirty="0" smtClean="0"/>
              <a:t>Also another idea to expand the section for comparison of another branch, but this type of graph takes up too much space for a split-screen comparison</a:t>
            </a:r>
            <a:endParaRPr lang="en-CA" sz="1600" dirty="0"/>
          </a:p>
        </p:txBody>
      </p:sp>
      <p:sp>
        <p:nvSpPr>
          <p:cNvPr id="4" name="TextBox 3"/>
          <p:cNvSpPr txBox="1"/>
          <p:nvPr/>
        </p:nvSpPr>
        <p:spPr>
          <a:xfrm>
            <a:off x="1698771" y="184558"/>
            <a:ext cx="80869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b="1" dirty="0" smtClean="0"/>
              <a:t>Comet Chart Conceptualization in MS Paint</a:t>
            </a:r>
            <a:endParaRPr lang="en-CA" sz="2800" b="1" dirty="0"/>
          </a:p>
        </p:txBody>
      </p:sp>
    </p:spTree>
    <p:extLst>
      <p:ext uri="{BB962C8B-B14F-4D97-AF65-F5344CB8AC3E}">
        <p14:creationId xmlns:p14="http://schemas.microsoft.com/office/powerpoint/2010/main" val="11403298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58723" y="815339"/>
            <a:ext cx="2234897" cy="573647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TextBox 2"/>
          <p:cNvSpPr txBox="1"/>
          <p:nvPr/>
        </p:nvSpPr>
        <p:spPr>
          <a:xfrm>
            <a:off x="155616" y="796391"/>
            <a:ext cx="2122764" cy="5755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 smtClean="0"/>
              <a:t>Week 4</a:t>
            </a:r>
            <a:r>
              <a:rPr lang="en-CA" sz="1600" dirty="0" smtClean="0"/>
              <a:t/>
            </a:r>
            <a:br>
              <a:rPr lang="en-CA" sz="1600" dirty="0" smtClean="0"/>
            </a:br>
            <a:endParaRPr lang="en-CA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600" dirty="0" smtClean="0"/>
              <a:t>Added background color and filters on side</a:t>
            </a:r>
            <a:br>
              <a:rPr lang="en-CA" sz="1600" dirty="0" smtClean="0"/>
            </a:br>
            <a:endParaRPr lang="en-CA" sz="1600" dirty="0" smtClean="0"/>
          </a:p>
          <a:p>
            <a:r>
              <a:rPr lang="en-CA" sz="1600" b="1" dirty="0" smtClean="0"/>
              <a:t>Discussion</a:t>
            </a:r>
            <a:br>
              <a:rPr lang="en-CA" sz="1600" b="1" dirty="0" smtClean="0"/>
            </a:br>
            <a:endParaRPr lang="en-CA" sz="1600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600" dirty="0" smtClean="0"/>
              <a:t>Navy blue background implemented to show similarity in theme to “Comparison Report – Summary”</a:t>
            </a:r>
            <a:br>
              <a:rPr lang="en-CA" sz="1600" dirty="0" smtClean="0"/>
            </a:br>
            <a:endParaRPr lang="en-CA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600" dirty="0" smtClean="0"/>
              <a:t>Navy blue and gold text used in CBSA badge colors. Colors increase readability and adds a bit of flair to the table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7070" y="876300"/>
            <a:ext cx="9488730" cy="5349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5752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rtboard 9.pdf"/>
          <p:cNvPicPr>
            <a:picLocks noChangeAspect="1"/>
          </p:cNvPicPr>
          <p:nvPr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2"/>
              <a:stretch>
                <a:fillRect/>
              </a:stretch>
            </p:blipFill>
          </mc:Choice>
          <mc:Fallback>
            <p:blipFill>
              <a:blip r:embed="rId3"/>
              <a:stretch>
                <a:fillRect/>
              </a:stretch>
            </p:blipFill>
          </mc:Fallback>
        </mc:AlternateContent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2609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rtboard 3.pdf"/>
          <p:cNvPicPr>
            <a:picLocks noChangeAspect="1"/>
          </p:cNvPicPr>
          <p:nvPr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2"/>
              <a:stretch>
                <a:fillRect/>
              </a:stretch>
            </p:blipFill>
          </mc:Choice>
          <mc:Fallback>
            <p:blipFill>
              <a:blip r:embed="rId3"/>
              <a:stretch>
                <a:fillRect/>
              </a:stretch>
            </p:blipFill>
          </mc:Fallback>
        </mc:AlternateContent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0171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914400" y="5285064"/>
            <a:ext cx="9706062" cy="143253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0482" y="1809096"/>
            <a:ext cx="6000677" cy="33881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928" y="1809095"/>
            <a:ext cx="6076701" cy="338813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807100" y="285226"/>
            <a:ext cx="80869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 smtClean="0"/>
              <a:t>Landing Page Conceptualization</a:t>
            </a:r>
            <a:endParaRPr lang="en-CA" sz="2800" dirty="0"/>
          </a:p>
        </p:txBody>
      </p:sp>
      <p:sp>
        <p:nvSpPr>
          <p:cNvPr id="10" name="TextBox 9"/>
          <p:cNvSpPr txBox="1"/>
          <p:nvPr/>
        </p:nvSpPr>
        <p:spPr>
          <a:xfrm>
            <a:off x="1174460" y="5460726"/>
            <a:ext cx="89426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 smtClean="0"/>
              <a:t>Week 2 - Deciding on the style/theme for dashboard</a:t>
            </a:r>
          </a:p>
          <a:p>
            <a:pPr marL="285750" indent="-285750">
              <a:buFontTx/>
              <a:buChar char="-"/>
            </a:pPr>
            <a:r>
              <a:rPr lang="en-CA" dirty="0" smtClean="0"/>
              <a:t>Discussion on whether we should use padding colors or stick with a minimalistic look</a:t>
            </a:r>
          </a:p>
          <a:p>
            <a:pPr marL="285750" indent="-285750">
              <a:buFontTx/>
              <a:buChar char="-"/>
            </a:pPr>
            <a:r>
              <a:rPr lang="en-CA" dirty="0" smtClean="0"/>
              <a:t>Decided to move forward with a cleaner, minimalistic look in second design to match with white background of dashboard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539687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/>
          <p:cNvSpPr/>
          <p:nvPr/>
        </p:nvSpPr>
        <p:spPr>
          <a:xfrm>
            <a:off x="914399" y="5285064"/>
            <a:ext cx="10326849" cy="143253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TextBox 5"/>
          <p:cNvSpPr txBox="1"/>
          <p:nvPr/>
        </p:nvSpPr>
        <p:spPr>
          <a:xfrm>
            <a:off x="1807100" y="285226"/>
            <a:ext cx="80869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 smtClean="0"/>
              <a:t>Landing Page Iterations</a:t>
            </a:r>
            <a:endParaRPr lang="en-CA" sz="28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2797" y="1404162"/>
            <a:ext cx="5218576" cy="36114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800" y="1402492"/>
            <a:ext cx="5212800" cy="3602631"/>
          </a:xfrm>
          <a:prstGeom prst="rect">
            <a:avLst/>
          </a:prstGeom>
        </p:spPr>
      </p:pic>
      <p:cxnSp>
        <p:nvCxnSpPr>
          <p:cNvPr id="11" name="Straight Arrow Connector 10"/>
          <p:cNvCxnSpPr>
            <a:stCxn id="8" idx="3"/>
            <a:endCxn id="7" idx="1"/>
          </p:cNvCxnSpPr>
          <p:nvPr/>
        </p:nvCxnSpPr>
        <p:spPr>
          <a:xfrm>
            <a:off x="5529600" y="3203808"/>
            <a:ext cx="973197" cy="60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090568" y="5394121"/>
            <a:ext cx="99157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 smtClean="0"/>
              <a:t>Week 2.5 - Implementing text descriptions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 smtClean="0"/>
              <a:t>Discussed various designs for landing page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 smtClean="0"/>
              <a:t>Navigation menu is on left-side of screen for other pages, so we decided with a similar design to left iteration for redundancy in UI interaction. This makes it easier to internalize the navigation menu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075364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4252831" y="5659347"/>
            <a:ext cx="3969149" cy="96473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TextBox 5"/>
          <p:cNvSpPr txBox="1"/>
          <p:nvPr/>
        </p:nvSpPr>
        <p:spPr>
          <a:xfrm>
            <a:off x="1807100" y="285226"/>
            <a:ext cx="80869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 smtClean="0"/>
              <a:t>Landing Page Iterations</a:t>
            </a:r>
            <a:endParaRPr lang="en-CA" sz="2800" dirty="0"/>
          </a:p>
        </p:txBody>
      </p:sp>
      <p:cxnSp>
        <p:nvCxnSpPr>
          <p:cNvPr id="11" name="Straight Arrow Connector 10"/>
          <p:cNvCxnSpPr>
            <a:stCxn id="9" idx="3"/>
            <a:endCxn id="10" idx="1"/>
          </p:cNvCxnSpPr>
          <p:nvPr/>
        </p:nvCxnSpPr>
        <p:spPr>
          <a:xfrm>
            <a:off x="5479200" y="3432985"/>
            <a:ext cx="2417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075" y="1627164"/>
            <a:ext cx="5361125" cy="3611641"/>
          </a:xfrm>
          <a:prstGeom prst="rect">
            <a:avLst/>
          </a:prstGeom>
        </p:spPr>
      </p:pic>
      <p:pic>
        <p:nvPicPr>
          <p:cNvPr id="10" name="slide2" descr="0 - Landing Page">
            <a:extLst>
              <a:ext uri="{FF2B5EF4-FFF2-40B4-BE49-F238E27FC236}">
                <a16:creationId xmlns:a16="http://schemas.microsoft.com/office/drawing/2014/main" id="{775AF3F6-5027-4C69-B6C2-A81466B67DA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0905" y="1627164"/>
            <a:ext cx="6420695" cy="3611641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377961" y="5734357"/>
            <a:ext cx="36230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 smtClean="0"/>
              <a:t>Week 2.5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 smtClean="0"/>
              <a:t>Solidifying the design and colors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45835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98250" y="1451295"/>
            <a:ext cx="2318158" cy="392604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TextBox 5"/>
          <p:cNvSpPr txBox="1"/>
          <p:nvPr/>
        </p:nvSpPr>
        <p:spPr>
          <a:xfrm>
            <a:off x="1807100" y="285226"/>
            <a:ext cx="80869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 smtClean="0"/>
              <a:t>Landing Page Finalization</a:t>
            </a:r>
            <a:endParaRPr lang="en-CA" sz="2800" dirty="0"/>
          </a:p>
        </p:txBody>
      </p:sp>
      <p:sp>
        <p:nvSpPr>
          <p:cNvPr id="10" name="TextBox 9"/>
          <p:cNvSpPr txBox="1"/>
          <p:nvPr/>
        </p:nvSpPr>
        <p:spPr>
          <a:xfrm>
            <a:off x="268159" y="1556688"/>
            <a:ext cx="224824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 smtClean="0"/>
              <a:t>Week 3+:</a:t>
            </a:r>
          </a:p>
          <a:p>
            <a:endParaRPr lang="en-CA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 smtClean="0"/>
              <a:t>Final landing page design gives off a clean and comfortable aesthetic that is easy to navigate</a:t>
            </a:r>
            <a:br>
              <a:rPr lang="en-CA" dirty="0" smtClean="0"/>
            </a:br>
            <a:endParaRPr lang="en-CA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 smtClean="0"/>
              <a:t>Addition of toggle-able French language (not yet implemented)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6316" y="897670"/>
            <a:ext cx="9487565" cy="5339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333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722</TotalTime>
  <Words>1621</Words>
  <Application>Microsoft Office PowerPoint</Application>
  <PresentationFormat>Widescreen</PresentationFormat>
  <Paragraphs>271</Paragraphs>
  <Slides>41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Government of Canada / Gouvernement du Canada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PSES Dashboard Ideation</dc:title>
  <dc:creator>Liu, Atlanta</dc:creator>
  <cp:lastModifiedBy>Liu, Atlanta</cp:lastModifiedBy>
  <cp:revision>47</cp:revision>
  <dcterms:created xsi:type="dcterms:W3CDTF">2021-07-22T20:35:04Z</dcterms:created>
  <dcterms:modified xsi:type="dcterms:W3CDTF">2021-07-23T16:26:32Z</dcterms:modified>
</cp:coreProperties>
</file>